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996" r:id="rId2"/>
    <p:sldId id="972" r:id="rId3"/>
    <p:sldId id="1139" r:id="rId4"/>
    <p:sldId id="1142" r:id="rId5"/>
    <p:sldId id="1120" r:id="rId6"/>
    <p:sldId id="989" r:id="rId7"/>
    <p:sldId id="1121" r:id="rId8"/>
    <p:sldId id="1122" r:id="rId9"/>
    <p:sldId id="1123" r:id="rId10"/>
    <p:sldId id="1125" r:id="rId11"/>
    <p:sldId id="1126" r:id="rId12"/>
    <p:sldId id="1127" r:id="rId13"/>
    <p:sldId id="1129" r:id="rId14"/>
    <p:sldId id="1128" r:id="rId15"/>
    <p:sldId id="1130" r:id="rId16"/>
    <p:sldId id="1133" r:id="rId17"/>
    <p:sldId id="1131" r:id="rId18"/>
    <p:sldId id="1132" r:id="rId19"/>
    <p:sldId id="1110" r:id="rId20"/>
    <p:sldId id="1145" r:id="rId21"/>
    <p:sldId id="1134" r:id="rId22"/>
    <p:sldId id="1136" r:id="rId23"/>
    <p:sldId id="1135" r:id="rId24"/>
    <p:sldId id="1137" r:id="rId25"/>
    <p:sldId id="1144" r:id="rId26"/>
    <p:sldId id="1147" r:id="rId27"/>
    <p:sldId id="1148" r:id="rId28"/>
    <p:sldId id="1102" r:id="rId29"/>
    <p:sldId id="1146" r:id="rId30"/>
    <p:sldId id="1149" r:id="rId31"/>
    <p:sldId id="1119" r:id="rId32"/>
    <p:sldId id="1108" r:id="rId33"/>
    <p:sldId id="1151" r:id="rId34"/>
    <p:sldId id="1140" r:id="rId35"/>
    <p:sldId id="1150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58C6B-C301-4E38-806F-54574970E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540864E-9681-4381-A404-E1B83B09C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724BB2-E679-47EF-B8EA-7F08698DB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0942-6191-4840-8FEA-50AA059B0950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68D671-9AAD-464D-9624-E21B1D231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F3BED4-C811-4909-9BEC-29A51D59B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042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2A7B56-1D44-4C28-B546-3C9C96F1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C97220-FFD5-49A9-8828-6231D754C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0A1F46-6B14-4936-9175-12200983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0942-6191-4840-8FEA-50AA059B0950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427F79-811A-4602-BEC0-EE98CE748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D7BC80-067F-4AE4-9788-93A45B2A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62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677ABBB-6905-40EB-AB04-1B3D16C96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1B7505-9187-42B5-BEBC-D5AA01841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160B51-540F-42E4-B62C-C82E5FA57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0942-6191-4840-8FEA-50AA059B0950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2CF4C2-6C12-4832-82E1-5514E3BEF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31934A-8CD3-4C38-B694-509FE02B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219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акультатив 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9A0B1E-EF98-497C-B816-38D1535678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7" y="116631"/>
            <a:ext cx="904003" cy="93628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9AAE348-2502-4DB6-BAAE-16ED73F13CD9}"/>
              </a:ext>
            </a:extLst>
          </p:cNvPr>
          <p:cNvSpPr/>
          <p:nvPr userDrawn="1"/>
        </p:nvSpPr>
        <p:spPr>
          <a:xfrm>
            <a:off x="1199456" y="224182"/>
            <a:ext cx="10406390" cy="646331"/>
          </a:xfrm>
          <a:prstGeom prst="rect">
            <a:avLst/>
          </a:prstGeom>
          <a:solidFill>
            <a:srgbClr val="0F85BE"/>
          </a:solidFill>
        </p:spPr>
        <p:txBody>
          <a:bodyPr wrap="square">
            <a:spAutoFit/>
          </a:bodyPr>
          <a:lstStyle/>
          <a:p>
            <a:pPr algn="ctr"/>
            <a:endParaRPr lang="ru-RU" sz="36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4" name="Заголовок 83">
            <a:extLst>
              <a:ext uri="{FF2B5EF4-FFF2-40B4-BE49-F238E27FC236}">
                <a16:creationId xmlns:a16="http://schemas.microsoft.com/office/drawing/2014/main" id="{6B7A23FD-960C-453A-9765-DB21F587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6" y="294653"/>
            <a:ext cx="10230544" cy="505388"/>
          </a:xfrm>
          <a:prstGeom prst="rect">
            <a:avLst/>
          </a:prstGeom>
        </p:spPr>
        <p:txBody>
          <a:bodyPr/>
          <a:lstStyle>
            <a:lvl1pPr algn="ctr">
              <a:defRPr sz="3600" b="1" i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43423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C90DC5-AFF8-4437-971B-131166DE9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A867F5-D580-4F16-8256-7AEB1B3E6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8E3955-6455-45C0-B1F5-3168F04ED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0942-6191-4840-8FEA-50AA059B0950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B9EEDA-F68A-4BB5-8B48-E795032A3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0577F3-577D-48AD-AC96-A8F2B3DC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0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C58C2E-B73D-4C1C-91FD-4442C4D8E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49E77A-B2DC-4565-9A58-F14ADCDD5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FBBC47-711D-40D2-A5CD-11CCE8700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0942-6191-4840-8FEA-50AA059B0950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499F71-7B65-4656-8544-90C24B4EA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529A25-64A5-41FB-A0A0-6A3C3CC88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17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5D2693-0226-4653-B503-76D7404A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86336F-B2C7-432E-A558-E66C14298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7820387-D0DF-453F-8357-74D644DCD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A27C3C-B007-4F9F-858F-6908CAE9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0942-6191-4840-8FEA-50AA059B0950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C29EE5-677E-475D-B702-4C3E5B597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C0E4F8-69BD-40D4-BD0D-05543A014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32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7892C-8227-497A-9322-1CEF96ECC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F70158-B5AB-48D5-B2B4-F37990EF5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DB5625-D3F0-40C4-AD5B-C09EA7635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8BE57DA-E2F3-4586-AB4E-55088BE54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C5C2E97-BE56-4381-BF2F-CC3157CAF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487058B-51D8-4F8C-ACC3-336AEDF4A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0942-6191-4840-8FEA-50AA059B0950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051986D-B5B2-4C42-A809-036F77222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47E809-4D09-4C8A-8721-EB4F151AA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4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F5AEC-40EF-41A5-9315-4ED5E8BE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6469038-0260-4542-B467-88F302B42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0942-6191-4840-8FEA-50AA059B0950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BDFCFCD-C753-4361-BBFC-958EF6E87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869667A-8C36-4D2E-8114-653D6F029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13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A04DD13-2407-48F6-9BAA-5669D531C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0942-6191-4840-8FEA-50AA059B0950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BEF8332-4A45-4DB9-9034-D2A8BCE9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1ADB31-6814-40AE-A94F-F649CA7FF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839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796F7-8F96-4BD7-9724-FD4AE091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AAEEB7-EFB9-47E9-BC35-944B9841A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AD3377-5E8C-4F14-8D50-F449DB528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31505FD-C3E1-4151-97CB-B729C840B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0942-6191-4840-8FEA-50AA059B0950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B35A6EB-A33C-4C17-B495-DE97E0341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F5E8D7-69A1-4A62-A551-C0867036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011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A7348D-F8E5-43D5-8876-88C120B2A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C07EA1F-C1EE-4E05-9647-A35354CE25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0B9A8A-69EB-4A79-80CB-DAF7952D4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2839685-B30C-4F41-A2DD-C4BD19691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0942-6191-4840-8FEA-50AA059B0950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407C2AF-9C20-4C96-BF9E-A80AB77F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E36927-3406-4280-B248-EED959B9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20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5DBE33-3F70-4B68-9CFD-5DDE930E2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833370-4BC9-4CB1-B3D6-52ACC2D49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1F943B-E74D-4ACD-9176-093C4AE3A8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E0942-6191-4840-8FEA-50AA059B0950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1A1D89-98A1-4022-A640-D622B184E3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375FBC-FB1B-4D8E-9671-CC128128D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748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93F39E-73D6-4FCB-8D99-DBBDC9E59B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534" y="29923"/>
            <a:ext cx="1194085" cy="1236730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EF5639F9-D25B-46EF-B08C-6654774DE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8" y="1405540"/>
            <a:ext cx="12117355" cy="1228402"/>
          </a:xfrm>
        </p:spPr>
        <p:txBody>
          <a:bodyPr/>
          <a:lstStyle/>
          <a:p>
            <a:r>
              <a:rPr lang="ru-RU" sz="5400" b="1" dirty="0">
                <a:solidFill>
                  <a:srgbClr val="0070C0"/>
                </a:solidFill>
              </a:rPr>
              <a:t>Основы программирования на </a:t>
            </a:r>
            <a:r>
              <a:rPr lang="en-US" sz="5400" b="1" dirty="0">
                <a:solidFill>
                  <a:srgbClr val="0070C0"/>
                </a:solidFill>
              </a:rPr>
              <a:t>C++</a:t>
            </a:r>
            <a:endParaRPr lang="ru-RU" dirty="0"/>
          </a:p>
        </p:txBody>
      </p:sp>
      <p:sp>
        <p:nvSpPr>
          <p:cNvPr id="14" name="Подзаголовок 13">
            <a:extLst>
              <a:ext uri="{FF2B5EF4-FFF2-40B4-BE49-F238E27FC236}">
                <a16:creationId xmlns:a16="http://schemas.microsoft.com/office/drawing/2014/main" id="{AC9C76F8-E0E5-4D2B-9713-94B8690DEC1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6017" y="3799211"/>
            <a:ext cx="9771355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solidFill>
                  <a:srgbClr val="0070C0"/>
                </a:solidFill>
              </a:rPr>
              <a:t>Занятие 5. Указатели</a:t>
            </a:r>
            <a:endParaRPr lang="ru-RU" sz="4400" dirty="0">
              <a:solidFill>
                <a:srgbClr val="0070C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298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4D00A5-9B9C-471E-95CD-6DA9DB2A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Адреса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71A7054-C3AE-4D28-9646-015324973EC1}"/>
              </a:ext>
            </a:extLst>
          </p:cNvPr>
          <p:cNvGrpSpPr/>
          <p:nvPr/>
        </p:nvGrpSpPr>
        <p:grpSpPr>
          <a:xfrm>
            <a:off x="7821228" y="1175831"/>
            <a:ext cx="1828800" cy="5155678"/>
            <a:chOff x="8797771" y="900623"/>
            <a:chExt cx="1828800" cy="5155678"/>
          </a:xfrm>
        </p:grpSpPr>
        <p:sp>
          <p:nvSpPr>
            <p:cNvPr id="14" name="Блок-схема: перфолента 13">
              <a:extLst>
                <a:ext uri="{FF2B5EF4-FFF2-40B4-BE49-F238E27FC236}">
                  <a16:creationId xmlns:a16="http://schemas.microsoft.com/office/drawing/2014/main" id="{42F930C4-E550-48F1-AB15-B57B55E46437}"/>
                </a:ext>
              </a:extLst>
            </p:cNvPr>
            <p:cNvSpPr/>
            <p:nvPr/>
          </p:nvSpPr>
          <p:spPr>
            <a:xfrm>
              <a:off x="8797771" y="900623"/>
              <a:ext cx="1828800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Блок-схема: перфолента 11">
              <a:extLst>
                <a:ext uri="{FF2B5EF4-FFF2-40B4-BE49-F238E27FC236}">
                  <a16:creationId xmlns:a16="http://schemas.microsoft.com/office/drawing/2014/main" id="{F2755FBE-4079-4E27-9A0D-EECC9418C1D5}"/>
                </a:ext>
              </a:extLst>
            </p:cNvPr>
            <p:cNvSpPr/>
            <p:nvPr/>
          </p:nvSpPr>
          <p:spPr>
            <a:xfrm>
              <a:off x="8797771" y="4337496"/>
              <a:ext cx="1828800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28A689A0-94B5-4BC5-B231-3345EEB122F8}"/>
                </a:ext>
              </a:extLst>
            </p:cNvPr>
            <p:cNvGrpSpPr/>
            <p:nvPr/>
          </p:nvGrpSpPr>
          <p:grpSpPr>
            <a:xfrm>
              <a:off x="8797771" y="1408407"/>
              <a:ext cx="1828800" cy="4041186"/>
              <a:chOff x="7910004" y="1802806"/>
              <a:chExt cx="1828800" cy="4041186"/>
            </a:xfrm>
          </p:grpSpPr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D02A152-9D8A-4D4D-ACB7-B0CD31255E70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D0134F2-1C30-402C-813E-5D8158ADFE32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2F7AB0C-372A-4339-9124-5DCE9FB3FBC5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6E5951E7-9ED0-4FDB-B829-3BB7D6A68B6C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DA4B320-6D4D-4F51-B894-F2FE4B9D2363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DE7D2E2-431C-42F3-A8DF-385D98207638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54D8AD3-B8D3-4320-87AD-D6F0D01BBB29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212EA1C-1B72-403A-8D93-50DF44F37C80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D515594-37D0-4A59-B88D-D1E00B845E66}"/>
              </a:ext>
            </a:extLst>
          </p:cNvPr>
          <p:cNvSpPr txBox="1"/>
          <p:nvPr/>
        </p:nvSpPr>
        <p:spPr>
          <a:xfrm>
            <a:off x="9735497" y="1751643"/>
            <a:ext cx="169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0x7ffd5d85241c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5E54C9-5809-4900-84BD-EBD6ABD9F2AB}"/>
              </a:ext>
            </a:extLst>
          </p:cNvPr>
          <p:cNvSpPr txBox="1"/>
          <p:nvPr/>
        </p:nvSpPr>
        <p:spPr>
          <a:xfrm>
            <a:off x="9735497" y="2257031"/>
            <a:ext cx="171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0x7ffd5d85241d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AD5733-9A77-4BFE-80A2-76C1268063B4}"/>
              </a:ext>
            </a:extLst>
          </p:cNvPr>
          <p:cNvSpPr txBox="1"/>
          <p:nvPr/>
        </p:nvSpPr>
        <p:spPr>
          <a:xfrm>
            <a:off x="9735497" y="2762419"/>
            <a:ext cx="1712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0x7ffd5d85241e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BC01C-1A35-4A44-8B86-475976EDAB49}"/>
              </a:ext>
            </a:extLst>
          </p:cNvPr>
          <p:cNvSpPr txBox="1"/>
          <p:nvPr/>
        </p:nvSpPr>
        <p:spPr>
          <a:xfrm>
            <a:off x="9735497" y="3267807"/>
            <a:ext cx="16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0x7ffd5d85241f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2D436-545E-4FD8-B8A3-D950DDAC982D}"/>
              </a:ext>
            </a:extLst>
          </p:cNvPr>
          <p:cNvSpPr txBox="1"/>
          <p:nvPr/>
        </p:nvSpPr>
        <p:spPr>
          <a:xfrm>
            <a:off x="9749122" y="3754144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0x7ffd5d852420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7D5044-DD36-4AA5-9706-AA737A5CB483}"/>
              </a:ext>
            </a:extLst>
          </p:cNvPr>
          <p:cNvSpPr txBox="1"/>
          <p:nvPr/>
        </p:nvSpPr>
        <p:spPr>
          <a:xfrm>
            <a:off x="9749122" y="4243372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0x7ffd5d852421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C7455F-0018-48EE-A17F-C965AD690524}"/>
              </a:ext>
            </a:extLst>
          </p:cNvPr>
          <p:cNvSpPr txBox="1"/>
          <p:nvPr/>
        </p:nvSpPr>
        <p:spPr>
          <a:xfrm>
            <a:off x="9740305" y="4764920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0x7ffd5d852422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246541-D495-4F00-B1B4-3684BE0CAC79}"/>
              </a:ext>
            </a:extLst>
          </p:cNvPr>
          <p:cNvSpPr txBox="1"/>
          <p:nvPr/>
        </p:nvSpPr>
        <p:spPr>
          <a:xfrm>
            <a:off x="9733893" y="5287440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0x7ffd5d852423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396665-0A6E-47CB-95D7-B95699B2705D}"/>
              </a:ext>
            </a:extLst>
          </p:cNvPr>
          <p:cNvSpPr txBox="1"/>
          <p:nvPr/>
        </p:nvSpPr>
        <p:spPr>
          <a:xfrm>
            <a:off x="1683108" y="3284192"/>
            <a:ext cx="1088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int </a:t>
            </a:r>
            <a:r>
              <a:rPr lang="en-US" sz="4000" b="1" dirty="0"/>
              <a:t>x</a:t>
            </a:r>
            <a:endParaRPr lang="ru-RU" sz="4000" b="1" dirty="0"/>
          </a:p>
        </p:txBody>
      </p:sp>
      <p:sp>
        <p:nvSpPr>
          <p:cNvPr id="24" name="Стрелка: вправо 23">
            <a:extLst>
              <a:ext uri="{FF2B5EF4-FFF2-40B4-BE49-F238E27FC236}">
                <a16:creationId xmlns:a16="http://schemas.microsoft.com/office/drawing/2014/main" id="{3337C841-BE26-413B-8088-C616430C6F93}"/>
              </a:ext>
            </a:extLst>
          </p:cNvPr>
          <p:cNvSpPr/>
          <p:nvPr/>
        </p:nvSpPr>
        <p:spPr>
          <a:xfrm>
            <a:off x="4342660" y="3419636"/>
            <a:ext cx="843379" cy="43500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D8DADC-BD2B-4D22-A2AF-651A5AE4D253}"/>
              </a:ext>
            </a:extLst>
          </p:cNvPr>
          <p:cNvSpPr txBox="1"/>
          <p:nvPr/>
        </p:nvSpPr>
        <p:spPr>
          <a:xfrm>
            <a:off x="7001153" y="2272420"/>
            <a:ext cx="388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x</a:t>
            </a:r>
            <a:endParaRPr lang="ru-RU" sz="4000" dirty="0"/>
          </a:p>
        </p:txBody>
      </p:sp>
      <p:sp>
        <p:nvSpPr>
          <p:cNvPr id="27" name="Левая фигурная скобка 26">
            <a:extLst>
              <a:ext uri="{FF2B5EF4-FFF2-40B4-BE49-F238E27FC236}">
                <a16:creationId xmlns:a16="http://schemas.microsoft.com/office/drawing/2014/main" id="{4FF4916A-C235-4354-97CB-FFF6FBA21BF0}"/>
              </a:ext>
            </a:extLst>
          </p:cNvPr>
          <p:cNvSpPr/>
          <p:nvPr/>
        </p:nvSpPr>
        <p:spPr>
          <a:xfrm>
            <a:off x="7403977" y="1704974"/>
            <a:ext cx="417251" cy="1953248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07B04EC-971C-4AD5-864B-E198F6A2DFCF}"/>
              </a:ext>
            </a:extLst>
          </p:cNvPr>
          <p:cNvSpPr/>
          <p:nvPr/>
        </p:nvSpPr>
        <p:spPr>
          <a:xfrm>
            <a:off x="7821228" y="1680103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A22F799-6CBA-4875-BF8A-898123661CC5}"/>
              </a:ext>
            </a:extLst>
          </p:cNvPr>
          <p:cNvSpPr/>
          <p:nvPr/>
        </p:nvSpPr>
        <p:spPr>
          <a:xfrm>
            <a:off x="7822042" y="2188016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EDF5D5E-301E-4A36-ACEC-76FB85C301A7}"/>
              </a:ext>
            </a:extLst>
          </p:cNvPr>
          <p:cNvSpPr/>
          <p:nvPr/>
        </p:nvSpPr>
        <p:spPr>
          <a:xfrm>
            <a:off x="7821228" y="2690413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96D346F-AC8C-4654-8745-E367E33A4B80}"/>
              </a:ext>
            </a:extLst>
          </p:cNvPr>
          <p:cNvSpPr/>
          <p:nvPr/>
        </p:nvSpPr>
        <p:spPr>
          <a:xfrm>
            <a:off x="7821228" y="3198328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765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6" grpId="0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4D00A5-9B9C-471E-95CD-6DA9DB2A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Адреса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71A7054-C3AE-4D28-9646-015324973EC1}"/>
              </a:ext>
            </a:extLst>
          </p:cNvPr>
          <p:cNvGrpSpPr/>
          <p:nvPr/>
        </p:nvGrpSpPr>
        <p:grpSpPr>
          <a:xfrm>
            <a:off x="7821228" y="1175831"/>
            <a:ext cx="1828800" cy="5155678"/>
            <a:chOff x="8797771" y="900623"/>
            <a:chExt cx="1828800" cy="5155678"/>
          </a:xfrm>
        </p:grpSpPr>
        <p:sp>
          <p:nvSpPr>
            <p:cNvPr id="14" name="Блок-схема: перфолента 13">
              <a:extLst>
                <a:ext uri="{FF2B5EF4-FFF2-40B4-BE49-F238E27FC236}">
                  <a16:creationId xmlns:a16="http://schemas.microsoft.com/office/drawing/2014/main" id="{42F930C4-E550-48F1-AB15-B57B55E46437}"/>
                </a:ext>
              </a:extLst>
            </p:cNvPr>
            <p:cNvSpPr/>
            <p:nvPr/>
          </p:nvSpPr>
          <p:spPr>
            <a:xfrm>
              <a:off x="8797771" y="900623"/>
              <a:ext cx="1828800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Блок-схема: перфолента 11">
              <a:extLst>
                <a:ext uri="{FF2B5EF4-FFF2-40B4-BE49-F238E27FC236}">
                  <a16:creationId xmlns:a16="http://schemas.microsoft.com/office/drawing/2014/main" id="{F2755FBE-4079-4E27-9A0D-EECC9418C1D5}"/>
                </a:ext>
              </a:extLst>
            </p:cNvPr>
            <p:cNvSpPr/>
            <p:nvPr/>
          </p:nvSpPr>
          <p:spPr>
            <a:xfrm>
              <a:off x="8797771" y="4337496"/>
              <a:ext cx="1828800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28A689A0-94B5-4BC5-B231-3345EEB122F8}"/>
                </a:ext>
              </a:extLst>
            </p:cNvPr>
            <p:cNvGrpSpPr/>
            <p:nvPr/>
          </p:nvGrpSpPr>
          <p:grpSpPr>
            <a:xfrm>
              <a:off x="8797771" y="1408407"/>
              <a:ext cx="1828800" cy="4041186"/>
              <a:chOff x="7910004" y="1802806"/>
              <a:chExt cx="1828800" cy="4041186"/>
            </a:xfrm>
          </p:grpSpPr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D02A152-9D8A-4D4D-ACB7-B0CD31255E70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D0134F2-1C30-402C-813E-5D8158ADFE32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2F7AB0C-372A-4339-9124-5DCE9FB3FBC5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6E5951E7-9ED0-4FDB-B829-3BB7D6A68B6C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DA4B320-6D4D-4F51-B894-F2FE4B9D2363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DE7D2E2-431C-42F3-A8DF-385D98207638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54D8AD3-B8D3-4320-87AD-D6F0D01BBB29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212EA1C-1B72-403A-8D93-50DF44F37C80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D515594-37D0-4A59-B88D-D1E00B845E66}"/>
              </a:ext>
            </a:extLst>
          </p:cNvPr>
          <p:cNvSpPr txBox="1"/>
          <p:nvPr/>
        </p:nvSpPr>
        <p:spPr>
          <a:xfrm>
            <a:off x="9735497" y="1751643"/>
            <a:ext cx="169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0x7ffd5d85241c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5E54C9-5809-4900-84BD-EBD6ABD9F2AB}"/>
              </a:ext>
            </a:extLst>
          </p:cNvPr>
          <p:cNvSpPr txBox="1"/>
          <p:nvPr/>
        </p:nvSpPr>
        <p:spPr>
          <a:xfrm>
            <a:off x="9735497" y="2257031"/>
            <a:ext cx="171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0x7ffd5d85241d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AD5733-9A77-4BFE-80A2-76C1268063B4}"/>
              </a:ext>
            </a:extLst>
          </p:cNvPr>
          <p:cNvSpPr txBox="1"/>
          <p:nvPr/>
        </p:nvSpPr>
        <p:spPr>
          <a:xfrm>
            <a:off x="9735497" y="2762419"/>
            <a:ext cx="1712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0x7ffd5d85241e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BC01C-1A35-4A44-8B86-475976EDAB49}"/>
              </a:ext>
            </a:extLst>
          </p:cNvPr>
          <p:cNvSpPr txBox="1"/>
          <p:nvPr/>
        </p:nvSpPr>
        <p:spPr>
          <a:xfrm>
            <a:off x="9735497" y="3267807"/>
            <a:ext cx="16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0x7ffd5d85241f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2D436-545E-4FD8-B8A3-D950DDAC982D}"/>
              </a:ext>
            </a:extLst>
          </p:cNvPr>
          <p:cNvSpPr txBox="1"/>
          <p:nvPr/>
        </p:nvSpPr>
        <p:spPr>
          <a:xfrm>
            <a:off x="9749122" y="3754144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0x7ffd5d852420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7D5044-DD36-4AA5-9706-AA737A5CB483}"/>
              </a:ext>
            </a:extLst>
          </p:cNvPr>
          <p:cNvSpPr txBox="1"/>
          <p:nvPr/>
        </p:nvSpPr>
        <p:spPr>
          <a:xfrm>
            <a:off x="9749122" y="4243372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0x7ffd5d852421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C7455F-0018-48EE-A17F-C965AD690524}"/>
              </a:ext>
            </a:extLst>
          </p:cNvPr>
          <p:cNvSpPr txBox="1"/>
          <p:nvPr/>
        </p:nvSpPr>
        <p:spPr>
          <a:xfrm>
            <a:off x="9740305" y="4764920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0x7ffd5d852422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246541-D495-4F00-B1B4-3684BE0CAC79}"/>
              </a:ext>
            </a:extLst>
          </p:cNvPr>
          <p:cNvSpPr txBox="1"/>
          <p:nvPr/>
        </p:nvSpPr>
        <p:spPr>
          <a:xfrm>
            <a:off x="9733893" y="5287440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0x7ffd5d852423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396665-0A6E-47CB-95D7-B95699B2705D}"/>
              </a:ext>
            </a:extLst>
          </p:cNvPr>
          <p:cNvSpPr txBox="1"/>
          <p:nvPr/>
        </p:nvSpPr>
        <p:spPr>
          <a:xfrm>
            <a:off x="1683108" y="3284192"/>
            <a:ext cx="1986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double </a:t>
            </a:r>
            <a:r>
              <a:rPr lang="en-US" sz="4000" b="1" dirty="0"/>
              <a:t>x</a:t>
            </a:r>
            <a:endParaRPr lang="ru-RU" sz="4000" b="1" dirty="0"/>
          </a:p>
        </p:txBody>
      </p:sp>
      <p:sp>
        <p:nvSpPr>
          <p:cNvPr id="24" name="Стрелка: вправо 23">
            <a:extLst>
              <a:ext uri="{FF2B5EF4-FFF2-40B4-BE49-F238E27FC236}">
                <a16:creationId xmlns:a16="http://schemas.microsoft.com/office/drawing/2014/main" id="{3337C841-BE26-413B-8088-C616430C6F93}"/>
              </a:ext>
            </a:extLst>
          </p:cNvPr>
          <p:cNvSpPr/>
          <p:nvPr/>
        </p:nvSpPr>
        <p:spPr>
          <a:xfrm>
            <a:off x="4342660" y="3419636"/>
            <a:ext cx="843379" cy="43500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D8DADC-BD2B-4D22-A2AF-651A5AE4D253}"/>
              </a:ext>
            </a:extLst>
          </p:cNvPr>
          <p:cNvSpPr txBox="1"/>
          <p:nvPr/>
        </p:nvSpPr>
        <p:spPr>
          <a:xfrm>
            <a:off x="6966032" y="3267807"/>
            <a:ext cx="388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x</a:t>
            </a:r>
            <a:endParaRPr lang="ru-RU" sz="4000" dirty="0"/>
          </a:p>
        </p:txBody>
      </p:sp>
      <p:sp>
        <p:nvSpPr>
          <p:cNvPr id="27" name="Левая фигурная скобка 26">
            <a:extLst>
              <a:ext uri="{FF2B5EF4-FFF2-40B4-BE49-F238E27FC236}">
                <a16:creationId xmlns:a16="http://schemas.microsoft.com/office/drawing/2014/main" id="{4FF4916A-C235-4354-97CB-FFF6FBA21BF0}"/>
              </a:ext>
            </a:extLst>
          </p:cNvPr>
          <p:cNvSpPr/>
          <p:nvPr/>
        </p:nvSpPr>
        <p:spPr>
          <a:xfrm>
            <a:off x="7403977" y="1704973"/>
            <a:ext cx="417251" cy="4019827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07B04EC-971C-4AD5-864B-E198F6A2DFCF}"/>
              </a:ext>
            </a:extLst>
          </p:cNvPr>
          <p:cNvSpPr/>
          <p:nvPr/>
        </p:nvSpPr>
        <p:spPr>
          <a:xfrm>
            <a:off x="7821228" y="1680103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A22F799-6CBA-4875-BF8A-898123661CC5}"/>
              </a:ext>
            </a:extLst>
          </p:cNvPr>
          <p:cNvSpPr/>
          <p:nvPr/>
        </p:nvSpPr>
        <p:spPr>
          <a:xfrm>
            <a:off x="7822042" y="2188016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EDF5D5E-301E-4A36-ACEC-76FB85C301A7}"/>
              </a:ext>
            </a:extLst>
          </p:cNvPr>
          <p:cNvSpPr/>
          <p:nvPr/>
        </p:nvSpPr>
        <p:spPr>
          <a:xfrm>
            <a:off x="7821228" y="2690413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96D346F-AC8C-4654-8745-E367E33A4B80}"/>
              </a:ext>
            </a:extLst>
          </p:cNvPr>
          <p:cNvSpPr/>
          <p:nvPr/>
        </p:nvSpPr>
        <p:spPr>
          <a:xfrm>
            <a:off x="7821228" y="3198328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7794E68-408D-448E-8DF5-6F58419AB5B0}"/>
              </a:ext>
            </a:extLst>
          </p:cNvPr>
          <p:cNvSpPr/>
          <p:nvPr/>
        </p:nvSpPr>
        <p:spPr>
          <a:xfrm>
            <a:off x="7821228" y="3703249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D0155856-761F-40A8-A3FA-92938573AC06}"/>
              </a:ext>
            </a:extLst>
          </p:cNvPr>
          <p:cNvSpPr/>
          <p:nvPr/>
        </p:nvSpPr>
        <p:spPr>
          <a:xfrm>
            <a:off x="7822042" y="4211162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FA51283-E3C1-4B16-838E-6536BEEE3232}"/>
              </a:ext>
            </a:extLst>
          </p:cNvPr>
          <p:cNvSpPr/>
          <p:nvPr/>
        </p:nvSpPr>
        <p:spPr>
          <a:xfrm>
            <a:off x="7821228" y="4713559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2C096020-60C8-4E31-B20A-D7F34E9D771A}"/>
              </a:ext>
            </a:extLst>
          </p:cNvPr>
          <p:cNvSpPr/>
          <p:nvPr/>
        </p:nvSpPr>
        <p:spPr>
          <a:xfrm>
            <a:off x="7821228" y="5221474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3BD496-BAAB-4D3F-AAA8-13E1F8C53F3E}"/>
              </a:ext>
            </a:extLst>
          </p:cNvPr>
          <p:cNvSpPr txBox="1"/>
          <p:nvPr/>
        </p:nvSpPr>
        <p:spPr>
          <a:xfrm>
            <a:off x="615812" y="6046485"/>
            <a:ext cx="220355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Как хранить адреса?</a:t>
            </a:r>
          </a:p>
        </p:txBody>
      </p:sp>
    </p:spTree>
    <p:extLst>
      <p:ext uri="{BB962C8B-B14F-4D97-AF65-F5344CB8AC3E}">
        <p14:creationId xmlns:p14="http://schemas.microsoft.com/office/powerpoint/2010/main" val="46880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7308A-842F-4C9B-AD8C-78A7313B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32B176-F0BB-4F7F-B2D6-B12933865F98}"/>
              </a:ext>
            </a:extLst>
          </p:cNvPr>
          <p:cNvSpPr txBox="1"/>
          <p:nvPr/>
        </p:nvSpPr>
        <p:spPr>
          <a:xfrm>
            <a:off x="2353449" y="2362334"/>
            <a:ext cx="853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int </a:t>
            </a:r>
            <a:endParaRPr lang="ru-RU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80A94-1CE5-4987-B131-7186C1B5ADA2}"/>
              </a:ext>
            </a:extLst>
          </p:cNvPr>
          <p:cNvSpPr txBox="1"/>
          <p:nvPr/>
        </p:nvSpPr>
        <p:spPr>
          <a:xfrm>
            <a:off x="2352142" y="1620415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char </a:t>
            </a:r>
            <a:endParaRPr lang="ru-RU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FC594-CC1B-48EA-8745-87F0001FE1B0}"/>
              </a:ext>
            </a:extLst>
          </p:cNvPr>
          <p:cNvSpPr txBox="1"/>
          <p:nvPr/>
        </p:nvSpPr>
        <p:spPr>
          <a:xfrm>
            <a:off x="2281258" y="3040484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double </a:t>
            </a:r>
            <a:endParaRPr lang="ru-RU" sz="4000" b="1" dirty="0"/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F2D87DA0-27E3-4726-AD2B-B657BE1817D9}"/>
              </a:ext>
            </a:extLst>
          </p:cNvPr>
          <p:cNvSpPr/>
          <p:nvPr/>
        </p:nvSpPr>
        <p:spPr>
          <a:xfrm>
            <a:off x="4274360" y="1853781"/>
            <a:ext cx="1750800" cy="33218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D782B-BB37-498F-A528-8E9119EB2978}"/>
              </a:ext>
            </a:extLst>
          </p:cNvPr>
          <p:cNvSpPr txBox="1"/>
          <p:nvPr/>
        </p:nvSpPr>
        <p:spPr>
          <a:xfrm>
            <a:off x="6282917" y="1620415"/>
            <a:ext cx="3101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храним </a:t>
            </a:r>
            <a:r>
              <a:rPr lang="en-US" sz="4000" dirty="0"/>
              <a:t>‘char’</a:t>
            </a:r>
            <a:endParaRPr lang="ru-RU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33782-7DDA-4FEB-A482-CB517A76E4FB}"/>
              </a:ext>
            </a:extLst>
          </p:cNvPr>
          <p:cNvSpPr txBox="1"/>
          <p:nvPr/>
        </p:nvSpPr>
        <p:spPr>
          <a:xfrm>
            <a:off x="6282917" y="2358287"/>
            <a:ext cx="2762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храним </a:t>
            </a:r>
            <a:r>
              <a:rPr lang="en-US" sz="4000" dirty="0"/>
              <a:t>‘int’</a:t>
            </a:r>
            <a:endParaRPr lang="ru-RU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BDD980-75CA-4F78-94D4-F24CB84D60BF}"/>
              </a:ext>
            </a:extLst>
          </p:cNvPr>
          <p:cNvSpPr txBox="1"/>
          <p:nvPr/>
        </p:nvSpPr>
        <p:spPr>
          <a:xfrm>
            <a:off x="6272749" y="3066173"/>
            <a:ext cx="3619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храним </a:t>
            </a:r>
            <a:r>
              <a:rPr lang="en-US" sz="4000" dirty="0"/>
              <a:t>‘double’</a:t>
            </a:r>
            <a:endParaRPr lang="ru-RU" sz="4000" b="1" dirty="0"/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6C483716-9855-4DAA-A407-AFB4D34184A2}"/>
              </a:ext>
            </a:extLst>
          </p:cNvPr>
          <p:cNvSpPr/>
          <p:nvPr/>
        </p:nvSpPr>
        <p:spPr>
          <a:xfrm>
            <a:off x="4274360" y="2567890"/>
            <a:ext cx="1750800" cy="33218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7FEBD671-4389-4360-94AD-0FD2DE7EBD6E}"/>
              </a:ext>
            </a:extLst>
          </p:cNvPr>
          <p:cNvSpPr/>
          <p:nvPr/>
        </p:nvSpPr>
        <p:spPr>
          <a:xfrm>
            <a:off x="4274360" y="3254022"/>
            <a:ext cx="1750800" cy="33218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E9E1E4-F632-47EB-9CFE-1B05FB066EDC}"/>
              </a:ext>
            </a:extLst>
          </p:cNvPr>
          <p:cNvSpPr txBox="1"/>
          <p:nvPr/>
        </p:nvSpPr>
        <p:spPr>
          <a:xfrm>
            <a:off x="2331080" y="3829734"/>
            <a:ext cx="1108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int* </a:t>
            </a:r>
            <a:endParaRPr lang="ru-RU" sz="4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000145-8F7A-4E87-AFAF-E78C011DFA27}"/>
              </a:ext>
            </a:extLst>
          </p:cNvPr>
          <p:cNvSpPr txBox="1"/>
          <p:nvPr/>
        </p:nvSpPr>
        <p:spPr>
          <a:xfrm>
            <a:off x="6272749" y="3829734"/>
            <a:ext cx="4150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храним адрес </a:t>
            </a:r>
            <a:r>
              <a:rPr lang="en-US" sz="4000" dirty="0"/>
              <a:t>‘int’</a:t>
            </a:r>
            <a:endParaRPr lang="ru-RU" sz="4000" b="1" dirty="0"/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F5A39179-2F9C-43B7-BDB9-8A3777A5D676}"/>
              </a:ext>
            </a:extLst>
          </p:cNvPr>
          <p:cNvSpPr/>
          <p:nvPr/>
        </p:nvSpPr>
        <p:spPr>
          <a:xfrm>
            <a:off x="4274360" y="4017583"/>
            <a:ext cx="1750800" cy="33218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B557E3-7E3B-4824-B362-E52B7164956A}"/>
              </a:ext>
            </a:extLst>
          </p:cNvPr>
          <p:cNvSpPr txBox="1"/>
          <p:nvPr/>
        </p:nvSpPr>
        <p:spPr>
          <a:xfrm>
            <a:off x="2124098" y="5511091"/>
            <a:ext cx="8381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Указатель - это адрес переменной в памяти.</a:t>
            </a:r>
          </a:p>
        </p:txBody>
      </p:sp>
    </p:spTree>
    <p:extLst>
      <p:ext uri="{BB962C8B-B14F-4D97-AF65-F5344CB8AC3E}">
        <p14:creationId xmlns:p14="http://schemas.microsoft.com/office/powerpoint/2010/main" val="146799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8" grpId="0"/>
      <p:bldP spid="9" grpId="0"/>
      <p:bldP spid="10" grpId="0" animBg="1"/>
      <p:bldP spid="11" grpId="0" animBg="1"/>
      <p:bldP spid="12" grpId="0"/>
      <p:bldP spid="13" grpId="0"/>
      <p:bldP spid="14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A911A-2503-4995-A583-D3D7874C8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Операции с указателями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67C5D-42A9-4753-8473-1D1BF5B5CAEA}"/>
              </a:ext>
            </a:extLst>
          </p:cNvPr>
          <p:cNvSpPr txBox="1"/>
          <p:nvPr/>
        </p:nvSpPr>
        <p:spPr>
          <a:xfrm>
            <a:off x="988383" y="3685704"/>
            <a:ext cx="41791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/>
              <a:t>Взятие адреса  </a:t>
            </a:r>
            <a:endParaRPr lang="en-US" sz="3200" dirty="0"/>
          </a:p>
          <a:p>
            <a:pPr algn="ctr"/>
            <a:r>
              <a:rPr lang="en-US" sz="3200" dirty="0"/>
              <a:t>&amp;x</a:t>
            </a:r>
            <a:endParaRPr lang="ru-RU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4357C-AF45-483A-9108-29F92906B841}"/>
              </a:ext>
            </a:extLst>
          </p:cNvPr>
          <p:cNvSpPr txBox="1"/>
          <p:nvPr/>
        </p:nvSpPr>
        <p:spPr>
          <a:xfrm>
            <a:off x="7379560" y="3685704"/>
            <a:ext cx="365538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/>
              <a:t>Разыменование</a:t>
            </a:r>
            <a:r>
              <a:rPr lang="en-US" sz="3200" dirty="0"/>
              <a:t> </a:t>
            </a:r>
          </a:p>
          <a:p>
            <a:pPr algn="ctr"/>
            <a:r>
              <a:rPr lang="en-US" sz="3200" dirty="0"/>
              <a:t>*x</a:t>
            </a:r>
            <a:endParaRPr lang="ru-RU" sz="3200" dirty="0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3313F177-103A-45FD-BA18-CD0F221DD001}"/>
              </a:ext>
            </a:extLst>
          </p:cNvPr>
          <p:cNvCxnSpPr/>
          <p:nvPr/>
        </p:nvCxnSpPr>
        <p:spPr>
          <a:xfrm flipH="1">
            <a:off x="2991775" y="1393794"/>
            <a:ext cx="3322953" cy="18909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5035F8D-57A3-4304-B87E-2B72198D4B27}"/>
              </a:ext>
            </a:extLst>
          </p:cNvPr>
          <p:cNvCxnSpPr>
            <a:cxnSpLocks/>
          </p:cNvCxnSpPr>
          <p:nvPr/>
        </p:nvCxnSpPr>
        <p:spPr>
          <a:xfrm>
            <a:off x="6314728" y="1393794"/>
            <a:ext cx="3042336" cy="2035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413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C53C9A-BEFB-481C-8DF3-787DD0E2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1C637-D210-4ABF-B520-29C4B518EDE6}"/>
              </a:ext>
            </a:extLst>
          </p:cNvPr>
          <p:cNvSpPr txBox="1"/>
          <p:nvPr/>
        </p:nvSpPr>
        <p:spPr>
          <a:xfrm>
            <a:off x="391281" y="1633648"/>
            <a:ext cx="45286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x = 10;</a:t>
            </a:r>
          </a:p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* p;</a:t>
            </a:r>
          </a:p>
          <a:p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p = &amp;x;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ascadia Mono" panose="020B0609020000020004" pitchFamily="49" charset="0"/>
              </a:rPr>
              <a:t>"%p\n"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, p);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ascadia Mono" panose="020B0609020000020004" pitchFamily="49" charset="0"/>
              </a:rPr>
              <a:t>"%d\n"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, *p);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ascadia Mono" panose="020B0609020000020004" pitchFamily="49" charset="0"/>
              </a:rPr>
              <a:t>"%p\n"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&amp;p);</a:t>
            </a:r>
          </a:p>
          <a:p>
            <a:endParaRPr lang="ru-RU" sz="4800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86D54D9-56C5-41D7-BE38-A63A634CC155}"/>
              </a:ext>
            </a:extLst>
          </p:cNvPr>
          <p:cNvGrpSpPr/>
          <p:nvPr/>
        </p:nvGrpSpPr>
        <p:grpSpPr>
          <a:xfrm>
            <a:off x="7821228" y="1175831"/>
            <a:ext cx="1828800" cy="5155678"/>
            <a:chOff x="8797771" y="900623"/>
            <a:chExt cx="1828800" cy="5155678"/>
          </a:xfrm>
        </p:grpSpPr>
        <p:sp>
          <p:nvSpPr>
            <p:cNvPr id="6" name="Блок-схема: перфолента 5">
              <a:extLst>
                <a:ext uri="{FF2B5EF4-FFF2-40B4-BE49-F238E27FC236}">
                  <a16:creationId xmlns:a16="http://schemas.microsoft.com/office/drawing/2014/main" id="{69A4153C-C3C1-4A50-8524-45906A599801}"/>
                </a:ext>
              </a:extLst>
            </p:cNvPr>
            <p:cNvSpPr/>
            <p:nvPr/>
          </p:nvSpPr>
          <p:spPr>
            <a:xfrm>
              <a:off x="8797771" y="900623"/>
              <a:ext cx="1828800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Блок-схема: перфолента 6">
              <a:extLst>
                <a:ext uri="{FF2B5EF4-FFF2-40B4-BE49-F238E27FC236}">
                  <a16:creationId xmlns:a16="http://schemas.microsoft.com/office/drawing/2014/main" id="{728FA66A-DB17-474B-BFBF-15B09D96E80C}"/>
                </a:ext>
              </a:extLst>
            </p:cNvPr>
            <p:cNvSpPr/>
            <p:nvPr/>
          </p:nvSpPr>
          <p:spPr>
            <a:xfrm>
              <a:off x="8797771" y="4337496"/>
              <a:ext cx="1828800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EE650F2-72AA-4A0B-A21F-C0450071C575}"/>
                </a:ext>
              </a:extLst>
            </p:cNvPr>
            <p:cNvGrpSpPr/>
            <p:nvPr/>
          </p:nvGrpSpPr>
          <p:grpSpPr>
            <a:xfrm>
              <a:off x="8797771" y="1408407"/>
              <a:ext cx="1828800" cy="4041186"/>
              <a:chOff x="7910004" y="1802806"/>
              <a:chExt cx="1828800" cy="4041186"/>
            </a:xfrm>
          </p:grpSpPr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D7299D3-C404-415A-A2E9-55B434EC0AFA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B03C7D3-4341-4E88-B12B-BEE42CDC0188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D5D680C-9CB1-4DC5-92E8-5A46B5BAC0C2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8077B92-8AA8-43DD-AD97-4544444CFCF3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7155976-BE10-466B-9127-92EE6296F9F1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7B081534-58B7-4AB3-910A-652657948889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677A861-FB89-4781-8030-C4B71596B5E1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133293F-17E0-4CFE-AC1E-533D6E1395EB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E95ADE0-8C04-41C3-8AD6-D92DB667A1F9}"/>
              </a:ext>
            </a:extLst>
          </p:cNvPr>
          <p:cNvSpPr txBox="1"/>
          <p:nvPr/>
        </p:nvSpPr>
        <p:spPr>
          <a:xfrm>
            <a:off x="9735497" y="1751643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0x7ffc56736adc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AE0EF7-0C10-4F48-9284-3C7E5F82CF63}"/>
              </a:ext>
            </a:extLst>
          </p:cNvPr>
          <p:cNvSpPr txBox="1"/>
          <p:nvPr/>
        </p:nvSpPr>
        <p:spPr>
          <a:xfrm>
            <a:off x="9735497" y="2257031"/>
            <a:ext cx="168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0x7ffc56736add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73DC86-E75D-4D7E-A14D-C4B415A89F24}"/>
              </a:ext>
            </a:extLst>
          </p:cNvPr>
          <p:cNvSpPr txBox="1"/>
          <p:nvPr/>
        </p:nvSpPr>
        <p:spPr>
          <a:xfrm>
            <a:off x="9735497" y="2762419"/>
            <a:ext cx="1682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0x7ffc56736ade</a:t>
            </a:r>
            <a:endParaRPr lang="ru-RU" dirty="0"/>
          </a:p>
          <a:p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99BACD-B24A-4A73-89ED-F791E183DFDF}"/>
              </a:ext>
            </a:extLst>
          </p:cNvPr>
          <p:cNvSpPr txBox="1"/>
          <p:nvPr/>
        </p:nvSpPr>
        <p:spPr>
          <a:xfrm>
            <a:off x="9735497" y="3267807"/>
            <a:ext cx="1637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0x7ffc56736adf</a:t>
            </a:r>
            <a:endParaRPr lang="ru-RU" dirty="0"/>
          </a:p>
          <a:p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F3F929-5C90-4F91-97BE-D827E05157E3}"/>
              </a:ext>
            </a:extLst>
          </p:cNvPr>
          <p:cNvSpPr txBox="1"/>
          <p:nvPr/>
        </p:nvSpPr>
        <p:spPr>
          <a:xfrm>
            <a:off x="9749122" y="3754144"/>
            <a:ext cx="1677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0x7ffc56736ae0</a:t>
            </a:r>
            <a:endParaRPr lang="ru-RU" dirty="0"/>
          </a:p>
          <a:p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73B2BB-6196-4646-8C56-AC571CEB5704}"/>
              </a:ext>
            </a:extLst>
          </p:cNvPr>
          <p:cNvSpPr txBox="1"/>
          <p:nvPr/>
        </p:nvSpPr>
        <p:spPr>
          <a:xfrm>
            <a:off x="9749122" y="4243372"/>
            <a:ext cx="1677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0x7ffc56736ae1</a:t>
            </a:r>
            <a:endParaRPr lang="ru-RU" dirty="0"/>
          </a:p>
          <a:p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5F525-D208-4E82-B696-70C8E9E32658}"/>
              </a:ext>
            </a:extLst>
          </p:cNvPr>
          <p:cNvSpPr txBox="1"/>
          <p:nvPr/>
        </p:nvSpPr>
        <p:spPr>
          <a:xfrm>
            <a:off x="9740305" y="4764920"/>
            <a:ext cx="1677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0x7ffc56736ae2</a:t>
            </a:r>
            <a:endParaRPr lang="ru-RU" dirty="0"/>
          </a:p>
          <a:p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E43938-BD01-4ED9-8AC3-BC004B7E6D1C}"/>
              </a:ext>
            </a:extLst>
          </p:cNvPr>
          <p:cNvSpPr txBox="1"/>
          <p:nvPr/>
        </p:nvSpPr>
        <p:spPr>
          <a:xfrm>
            <a:off x="9733893" y="5287440"/>
            <a:ext cx="167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0x7ffc56736ae3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51EC07-1752-425A-8324-AA0178B2A9AC}"/>
              </a:ext>
            </a:extLst>
          </p:cNvPr>
          <p:cNvSpPr txBox="1"/>
          <p:nvPr/>
        </p:nvSpPr>
        <p:spPr>
          <a:xfrm>
            <a:off x="365818" y="4598960"/>
            <a:ext cx="45286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p=0x7ffc56736adc</a:t>
            </a:r>
          </a:p>
          <a:p>
            <a:r>
              <a:rPr lang="en-US" sz="3200" dirty="0"/>
              <a:t>*p=10</a:t>
            </a:r>
          </a:p>
          <a:p>
            <a:r>
              <a:rPr lang="en-US" sz="3200" dirty="0">
                <a:solidFill>
                  <a:srgbClr val="000000"/>
                </a:solidFill>
              </a:rPr>
              <a:t>&amp;p=</a:t>
            </a:r>
            <a:r>
              <a:rPr lang="en-US" sz="3200" dirty="0"/>
              <a:t>0x7ffc56736ad0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endParaRPr lang="ru-RU" sz="32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21168D6-D3FA-4498-B08D-918B688C9437}"/>
              </a:ext>
            </a:extLst>
          </p:cNvPr>
          <p:cNvSpPr/>
          <p:nvPr/>
        </p:nvSpPr>
        <p:spPr>
          <a:xfrm>
            <a:off x="7821228" y="1680103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D262A2B-7BB2-4DB3-9ECD-FFB451BF6F61}"/>
              </a:ext>
            </a:extLst>
          </p:cNvPr>
          <p:cNvSpPr/>
          <p:nvPr/>
        </p:nvSpPr>
        <p:spPr>
          <a:xfrm>
            <a:off x="7822042" y="2188016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0CCBBA5-AE2D-427D-9990-54960050B7A8}"/>
              </a:ext>
            </a:extLst>
          </p:cNvPr>
          <p:cNvSpPr/>
          <p:nvPr/>
        </p:nvSpPr>
        <p:spPr>
          <a:xfrm>
            <a:off x="7821228" y="2690413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47B10E92-DFC0-4231-91BD-852920E92FAF}"/>
              </a:ext>
            </a:extLst>
          </p:cNvPr>
          <p:cNvSpPr/>
          <p:nvPr/>
        </p:nvSpPr>
        <p:spPr>
          <a:xfrm>
            <a:off x="7821228" y="3198328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0DEA3E-2F1B-4E6D-A115-AA80E7EFED38}"/>
              </a:ext>
            </a:extLst>
          </p:cNvPr>
          <p:cNvSpPr txBox="1"/>
          <p:nvPr/>
        </p:nvSpPr>
        <p:spPr>
          <a:xfrm>
            <a:off x="7001153" y="2272420"/>
            <a:ext cx="388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x</a:t>
            </a:r>
            <a:endParaRPr lang="ru-RU" sz="4000" dirty="0"/>
          </a:p>
        </p:txBody>
      </p:sp>
      <p:sp>
        <p:nvSpPr>
          <p:cNvPr id="34" name="Левая фигурная скобка 33">
            <a:extLst>
              <a:ext uri="{FF2B5EF4-FFF2-40B4-BE49-F238E27FC236}">
                <a16:creationId xmlns:a16="http://schemas.microsoft.com/office/drawing/2014/main" id="{F32BC5A8-49DC-4CAE-BA35-53CA9BC0AF33}"/>
              </a:ext>
            </a:extLst>
          </p:cNvPr>
          <p:cNvSpPr/>
          <p:nvPr/>
        </p:nvSpPr>
        <p:spPr>
          <a:xfrm>
            <a:off x="7403977" y="1704974"/>
            <a:ext cx="417251" cy="1953248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5533BC87-8FFB-4AC4-94BD-411FD17DBFAF}"/>
              </a:ext>
            </a:extLst>
          </p:cNvPr>
          <p:cNvCxnSpPr>
            <a:cxnSpLocks/>
          </p:cNvCxnSpPr>
          <p:nvPr/>
        </p:nvCxnSpPr>
        <p:spPr>
          <a:xfrm>
            <a:off x="5764567" y="1704974"/>
            <a:ext cx="17252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D297B4E-61F7-4AF6-BECB-E76E712FB255}"/>
              </a:ext>
            </a:extLst>
          </p:cNvPr>
          <p:cNvSpPr txBox="1"/>
          <p:nvPr/>
        </p:nvSpPr>
        <p:spPr>
          <a:xfrm>
            <a:off x="5638790" y="1043864"/>
            <a:ext cx="321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p</a:t>
            </a:r>
            <a:endParaRPr lang="ru-RU" sz="3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52E59F-2FB2-4A02-8FC9-8E2949C1AE72}"/>
              </a:ext>
            </a:extLst>
          </p:cNvPr>
          <p:cNvSpPr txBox="1"/>
          <p:nvPr/>
        </p:nvSpPr>
        <p:spPr>
          <a:xfrm>
            <a:off x="391281" y="6331509"/>
            <a:ext cx="3208058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Чему равен размер указателя?</a:t>
            </a:r>
          </a:p>
        </p:txBody>
      </p:sp>
    </p:spTree>
    <p:extLst>
      <p:ext uri="{BB962C8B-B14F-4D97-AF65-F5344CB8AC3E}">
        <p14:creationId xmlns:p14="http://schemas.microsoft.com/office/powerpoint/2010/main" val="337704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 animBg="1"/>
      <p:bldP spid="28" grpId="0" animBg="1"/>
      <p:bldP spid="29" grpId="0" animBg="1"/>
      <p:bldP spid="30" grpId="0" animBg="1"/>
      <p:bldP spid="33" grpId="0"/>
      <p:bldP spid="34" grpId="0" animBg="1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1012A-2EE1-46ED-B71C-E75FE2E3C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4BA49A1-C826-464E-AA32-6973654D6430}"/>
              </a:ext>
            </a:extLst>
          </p:cNvPr>
          <p:cNvGrpSpPr/>
          <p:nvPr/>
        </p:nvGrpSpPr>
        <p:grpSpPr>
          <a:xfrm>
            <a:off x="349324" y="4446764"/>
            <a:ext cx="11493352" cy="505389"/>
            <a:chOff x="449447" y="5698516"/>
            <a:chExt cx="11493352" cy="505389"/>
          </a:xfrm>
        </p:grpSpPr>
        <p:sp>
          <p:nvSpPr>
            <p:cNvPr id="4" name="Блок-схема: перфолента 3">
              <a:extLst>
                <a:ext uri="{FF2B5EF4-FFF2-40B4-BE49-F238E27FC236}">
                  <a16:creationId xmlns:a16="http://schemas.microsoft.com/office/drawing/2014/main" id="{E5D3E5AF-19B6-4D18-BD7F-FB653D00A203}"/>
                </a:ext>
              </a:extLst>
            </p:cNvPr>
            <p:cNvSpPr/>
            <p:nvPr/>
          </p:nvSpPr>
          <p:spPr>
            <a:xfrm rot="16200000">
              <a:off x="1056156" y="5091808"/>
              <a:ext cx="505388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Блок-схема: перфолента 4">
              <a:extLst>
                <a:ext uri="{FF2B5EF4-FFF2-40B4-BE49-F238E27FC236}">
                  <a16:creationId xmlns:a16="http://schemas.microsoft.com/office/drawing/2014/main" id="{2D70A0F6-0280-4ADA-8104-A3EF25E1027D}"/>
                </a:ext>
              </a:extLst>
            </p:cNvPr>
            <p:cNvSpPr/>
            <p:nvPr/>
          </p:nvSpPr>
          <p:spPr>
            <a:xfrm rot="16200000">
              <a:off x="10830703" y="5091807"/>
              <a:ext cx="505388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3081CDCC-9A8A-4133-916C-264F8A4B27FB}"/>
                </a:ext>
              </a:extLst>
            </p:cNvPr>
            <p:cNvGrpSpPr/>
            <p:nvPr/>
          </p:nvGrpSpPr>
          <p:grpSpPr>
            <a:xfrm rot="16200000">
              <a:off x="2725130" y="3930617"/>
              <a:ext cx="505388" cy="4041186"/>
              <a:chOff x="7910004" y="1802806"/>
              <a:chExt cx="1828800" cy="4041186"/>
            </a:xfrm>
          </p:grpSpPr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9C2C5AE-3AF4-4FD3-A6B4-B05A1D041564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A70DC67-DF8E-40CB-BE5A-B4AB5F323F2E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915F987-AACF-4D4C-A106-0ABAF727F324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294349A-38D8-488C-A9A7-563428BE9425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48DB7A3-E667-460C-BE11-D9B9FE9103E1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C83B34C-072E-4868-A80C-46CBEF0EE319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EDB654D-1814-4FE1-B8E1-1A49D872738B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30F04A65-481C-43EB-AA2A-2A9C167680F5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AFEF5B74-33C6-4B9A-8EA3-F257B8632BF9}"/>
                </a:ext>
              </a:extLst>
            </p:cNvPr>
            <p:cNvGrpSpPr/>
            <p:nvPr/>
          </p:nvGrpSpPr>
          <p:grpSpPr>
            <a:xfrm rot="16200000">
              <a:off x="6764470" y="3930617"/>
              <a:ext cx="505388" cy="4041186"/>
              <a:chOff x="7910004" y="1802806"/>
              <a:chExt cx="1828800" cy="4041186"/>
            </a:xfrm>
          </p:grpSpPr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232C8A1-264B-4271-B4C9-C42E973DFE6B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9C0249F-278D-4E3D-8F66-A9C378955ECF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FFD2454-D72F-4852-9C28-56DD94C97D51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1320022-6C31-4775-AD37-4DC9EBF2194F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E0A7449-DBCC-4B70-B269-446B6F512992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B020A83-F731-4550-8B44-279D193504D2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34BB2D4D-2FAB-49D8-87B3-7C123CC73220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6B7CA88-6E34-4454-9B40-6906B3D90584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FAA140DB-6E3A-4DE0-AA31-578AA7A732C1}"/>
                </a:ext>
              </a:extLst>
            </p:cNvPr>
            <p:cNvGrpSpPr/>
            <p:nvPr/>
          </p:nvGrpSpPr>
          <p:grpSpPr>
            <a:xfrm rot="16200000">
              <a:off x="9276850" y="3930617"/>
              <a:ext cx="505388" cy="4041186"/>
              <a:chOff x="7910004" y="1802806"/>
              <a:chExt cx="1828800" cy="4041186"/>
            </a:xfrm>
          </p:grpSpPr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560A015-0066-4C24-BED5-FDEFF1A580BA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B328A271-B898-484F-A7ED-0C42AF36E6B0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58F12FA5-7C19-437A-AB85-97F5C1567142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2BF2C8D-63BA-4D7A-8514-C9B151B9EF59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A643955-665D-4DB7-8116-EF3E40EFF20A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8947495-DA3B-4661-8648-D8023905B534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B96439C5-BF7F-4AA6-B701-490B24CC22EE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3BA1C0F-F987-45D6-95E9-CF8697A895EC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6A99FE57-6982-4F3D-BDA3-A990D9553C06}"/>
              </a:ext>
            </a:extLst>
          </p:cNvPr>
          <p:cNvGrpSpPr/>
          <p:nvPr/>
        </p:nvGrpSpPr>
        <p:grpSpPr>
          <a:xfrm rot="5400000">
            <a:off x="1618296" y="3687245"/>
            <a:ext cx="506202" cy="2023613"/>
            <a:chOff x="7821228" y="1680103"/>
            <a:chExt cx="506202" cy="2023613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52ADC430-0640-47CD-9BE0-7E4240A6A062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0A726C69-0861-4057-89E4-5D26D2423A60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E55D30EB-3D82-40B9-AC93-22BA7F3E371C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89E87AD7-0E5E-4360-BBAF-0DD8A95C95CC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2FC82BEF-9F1E-4F2A-8A22-BA980DF28696}"/>
              </a:ext>
            </a:extLst>
          </p:cNvPr>
          <p:cNvGrpSpPr/>
          <p:nvPr/>
        </p:nvGrpSpPr>
        <p:grpSpPr>
          <a:xfrm rot="5400000">
            <a:off x="3643083" y="3687245"/>
            <a:ext cx="506202" cy="2023613"/>
            <a:chOff x="7821228" y="1680103"/>
            <a:chExt cx="506202" cy="2023613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4B640EF0-3D2F-4E1C-8D92-721B211640E2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D9555F1E-5391-4A6E-B22B-62FBF7B8BD85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777A8B0D-0006-481A-A77C-1D94D7D52509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0E45EC17-109E-4D8F-83BF-CFAD137C48A9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851E6D7A-7D1C-4E42-A037-DB9C5A5D63FC}"/>
              </a:ext>
            </a:extLst>
          </p:cNvPr>
          <p:cNvGrpSpPr/>
          <p:nvPr/>
        </p:nvGrpSpPr>
        <p:grpSpPr>
          <a:xfrm rot="5400000">
            <a:off x="7673547" y="3686432"/>
            <a:ext cx="506202" cy="2023613"/>
            <a:chOff x="7821228" y="1680103"/>
            <a:chExt cx="506202" cy="2023613"/>
          </a:xfrm>
        </p:grpSpPr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F9A72348-843A-4F23-8C0B-C51BAA019B21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31BBC971-B971-4E76-B734-CC8FB686DC1F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51FE27F3-4027-434F-93CF-8716EF905A0F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id="{E99C9D9F-15B8-453B-987D-0FE212ECBF52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50" name="Левая фигурная скобка 49">
            <a:extLst>
              <a:ext uri="{FF2B5EF4-FFF2-40B4-BE49-F238E27FC236}">
                <a16:creationId xmlns:a16="http://schemas.microsoft.com/office/drawing/2014/main" id="{29DF340A-D2DB-417E-ADBE-91E3448AE5B8}"/>
              </a:ext>
            </a:extLst>
          </p:cNvPr>
          <p:cNvSpPr/>
          <p:nvPr/>
        </p:nvSpPr>
        <p:spPr>
          <a:xfrm rot="5400000">
            <a:off x="2695025" y="2243715"/>
            <a:ext cx="417251" cy="3985598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52FC03-A9BE-473A-B85B-69309EB54AD6}"/>
              </a:ext>
            </a:extLst>
          </p:cNvPr>
          <p:cNvSpPr txBox="1"/>
          <p:nvPr/>
        </p:nvSpPr>
        <p:spPr>
          <a:xfrm>
            <a:off x="2745419" y="3193287"/>
            <a:ext cx="6094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p</a:t>
            </a:r>
            <a:endParaRPr lang="ru-RU" sz="4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4E1359-E5D8-4EE4-8319-B8553B5547BB}"/>
              </a:ext>
            </a:extLst>
          </p:cNvPr>
          <p:cNvSpPr txBox="1"/>
          <p:nvPr/>
        </p:nvSpPr>
        <p:spPr>
          <a:xfrm>
            <a:off x="820321" y="1444468"/>
            <a:ext cx="60945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x = 10;</a:t>
            </a:r>
          </a:p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* p;</a:t>
            </a:r>
          </a:p>
          <a:p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p = &amp;x;</a:t>
            </a:r>
          </a:p>
        </p:txBody>
      </p:sp>
      <p:sp>
        <p:nvSpPr>
          <p:cNvPr id="55" name="Левая фигурная скобка 54">
            <a:extLst>
              <a:ext uri="{FF2B5EF4-FFF2-40B4-BE49-F238E27FC236}">
                <a16:creationId xmlns:a16="http://schemas.microsoft.com/office/drawing/2014/main" id="{5DA89E82-355C-41B0-865D-F7BE2B61717B}"/>
              </a:ext>
            </a:extLst>
          </p:cNvPr>
          <p:cNvSpPr/>
          <p:nvPr/>
        </p:nvSpPr>
        <p:spPr>
          <a:xfrm rot="5400000">
            <a:off x="7725936" y="3228973"/>
            <a:ext cx="417251" cy="1980861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8AD8D2-D136-4CB1-8C05-53CE3B1BEA24}"/>
              </a:ext>
            </a:extLst>
          </p:cNvPr>
          <p:cNvSpPr txBox="1"/>
          <p:nvPr/>
        </p:nvSpPr>
        <p:spPr>
          <a:xfrm>
            <a:off x="7779058" y="3248090"/>
            <a:ext cx="640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x</a:t>
            </a:r>
            <a:endParaRPr lang="ru-RU" sz="4000" dirty="0"/>
          </a:p>
        </p:txBody>
      </p:sp>
      <p:cxnSp>
        <p:nvCxnSpPr>
          <p:cNvPr id="58" name="Соединитель: изогнутый 57">
            <a:extLst>
              <a:ext uri="{FF2B5EF4-FFF2-40B4-BE49-F238E27FC236}">
                <a16:creationId xmlns:a16="http://schemas.microsoft.com/office/drawing/2014/main" id="{DC0DCFC3-A588-42A2-8BC1-154A0C69FD5F}"/>
              </a:ext>
            </a:extLst>
          </p:cNvPr>
          <p:cNvCxnSpPr>
            <a:cxnSpLocks/>
            <a:stCxn id="37" idx="0"/>
            <a:endCxn id="49" idx="0"/>
          </p:cNvCxnSpPr>
          <p:nvPr/>
        </p:nvCxnSpPr>
        <p:spPr>
          <a:xfrm rot="5400000" flipH="1" flipV="1">
            <a:off x="4139503" y="1923307"/>
            <a:ext cx="813" cy="6055251"/>
          </a:xfrm>
          <a:prstGeom prst="curvedConnector3">
            <a:avLst>
              <a:gd name="adj1" fmla="val -28118081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39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1012A-2EE1-46ED-B71C-E75FE2E3C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4BA49A1-C826-464E-AA32-6973654D6430}"/>
              </a:ext>
            </a:extLst>
          </p:cNvPr>
          <p:cNvGrpSpPr/>
          <p:nvPr/>
        </p:nvGrpSpPr>
        <p:grpSpPr>
          <a:xfrm>
            <a:off x="322691" y="5029272"/>
            <a:ext cx="11493352" cy="505389"/>
            <a:chOff x="449447" y="5698516"/>
            <a:chExt cx="11493352" cy="505389"/>
          </a:xfrm>
        </p:grpSpPr>
        <p:sp>
          <p:nvSpPr>
            <p:cNvPr id="4" name="Блок-схема: перфолента 3">
              <a:extLst>
                <a:ext uri="{FF2B5EF4-FFF2-40B4-BE49-F238E27FC236}">
                  <a16:creationId xmlns:a16="http://schemas.microsoft.com/office/drawing/2014/main" id="{E5D3E5AF-19B6-4D18-BD7F-FB653D00A203}"/>
                </a:ext>
              </a:extLst>
            </p:cNvPr>
            <p:cNvSpPr/>
            <p:nvPr/>
          </p:nvSpPr>
          <p:spPr>
            <a:xfrm rot="16200000">
              <a:off x="1056156" y="5091808"/>
              <a:ext cx="505388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Блок-схема: перфолента 4">
              <a:extLst>
                <a:ext uri="{FF2B5EF4-FFF2-40B4-BE49-F238E27FC236}">
                  <a16:creationId xmlns:a16="http://schemas.microsoft.com/office/drawing/2014/main" id="{2D70A0F6-0280-4ADA-8104-A3EF25E1027D}"/>
                </a:ext>
              </a:extLst>
            </p:cNvPr>
            <p:cNvSpPr/>
            <p:nvPr/>
          </p:nvSpPr>
          <p:spPr>
            <a:xfrm rot="16200000">
              <a:off x="10830703" y="5091807"/>
              <a:ext cx="505388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3081CDCC-9A8A-4133-916C-264F8A4B27FB}"/>
                </a:ext>
              </a:extLst>
            </p:cNvPr>
            <p:cNvGrpSpPr/>
            <p:nvPr/>
          </p:nvGrpSpPr>
          <p:grpSpPr>
            <a:xfrm rot="16200000">
              <a:off x="2725130" y="3930617"/>
              <a:ext cx="505388" cy="4041186"/>
              <a:chOff x="7910004" y="1802806"/>
              <a:chExt cx="1828800" cy="4041186"/>
            </a:xfrm>
          </p:grpSpPr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9C2C5AE-3AF4-4FD3-A6B4-B05A1D041564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A70DC67-DF8E-40CB-BE5A-B4AB5F323F2E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915F987-AACF-4D4C-A106-0ABAF727F324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294349A-38D8-488C-A9A7-563428BE9425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48DB7A3-E667-460C-BE11-D9B9FE9103E1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C83B34C-072E-4868-A80C-46CBEF0EE319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EDB654D-1814-4FE1-B8E1-1A49D872738B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30F04A65-481C-43EB-AA2A-2A9C167680F5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AFEF5B74-33C6-4B9A-8EA3-F257B8632BF9}"/>
                </a:ext>
              </a:extLst>
            </p:cNvPr>
            <p:cNvGrpSpPr/>
            <p:nvPr/>
          </p:nvGrpSpPr>
          <p:grpSpPr>
            <a:xfrm rot="16200000">
              <a:off x="6764470" y="3930617"/>
              <a:ext cx="505388" cy="4041186"/>
              <a:chOff x="7910004" y="1802806"/>
              <a:chExt cx="1828800" cy="4041186"/>
            </a:xfrm>
          </p:grpSpPr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232C8A1-264B-4271-B4C9-C42E973DFE6B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9C0249F-278D-4E3D-8F66-A9C378955ECF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FFD2454-D72F-4852-9C28-56DD94C97D51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1320022-6C31-4775-AD37-4DC9EBF2194F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E0A7449-DBCC-4B70-B269-446B6F512992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B020A83-F731-4550-8B44-279D193504D2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34BB2D4D-2FAB-49D8-87B3-7C123CC73220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6B7CA88-6E34-4454-9B40-6906B3D90584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FAA140DB-6E3A-4DE0-AA31-578AA7A732C1}"/>
                </a:ext>
              </a:extLst>
            </p:cNvPr>
            <p:cNvGrpSpPr/>
            <p:nvPr/>
          </p:nvGrpSpPr>
          <p:grpSpPr>
            <a:xfrm rot="16200000">
              <a:off x="9276850" y="3930617"/>
              <a:ext cx="505388" cy="4041186"/>
              <a:chOff x="7910004" y="1802806"/>
              <a:chExt cx="1828800" cy="4041186"/>
            </a:xfrm>
          </p:grpSpPr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560A015-0066-4C24-BED5-FDEFF1A580BA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B328A271-B898-484F-A7ED-0C42AF36E6B0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58F12FA5-7C19-437A-AB85-97F5C1567142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2BF2C8D-63BA-4D7A-8514-C9B151B9EF59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A643955-665D-4DB7-8116-EF3E40EFF20A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8947495-DA3B-4661-8648-D8023905B534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B96439C5-BF7F-4AA6-B701-490B24CC22EE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3BA1C0F-F987-45D6-95E9-CF8697A895EC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6A99FE57-6982-4F3D-BDA3-A990D9553C06}"/>
              </a:ext>
            </a:extLst>
          </p:cNvPr>
          <p:cNvGrpSpPr/>
          <p:nvPr/>
        </p:nvGrpSpPr>
        <p:grpSpPr>
          <a:xfrm rot="5400000">
            <a:off x="1591663" y="4269753"/>
            <a:ext cx="506202" cy="2023613"/>
            <a:chOff x="7821228" y="1680103"/>
            <a:chExt cx="506202" cy="2023613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52ADC430-0640-47CD-9BE0-7E4240A6A062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0A726C69-0861-4057-89E4-5D26D2423A60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E55D30EB-3D82-40B9-AC93-22BA7F3E371C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89E87AD7-0E5E-4360-BBAF-0DD8A95C95CC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2FC82BEF-9F1E-4F2A-8A22-BA980DF28696}"/>
              </a:ext>
            </a:extLst>
          </p:cNvPr>
          <p:cNvGrpSpPr/>
          <p:nvPr/>
        </p:nvGrpSpPr>
        <p:grpSpPr>
          <a:xfrm rot="5400000">
            <a:off x="3616450" y="4269753"/>
            <a:ext cx="506202" cy="2023613"/>
            <a:chOff x="7821228" y="1680103"/>
            <a:chExt cx="506202" cy="2023613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4B640EF0-3D2F-4E1C-8D92-721B211640E2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D9555F1E-5391-4A6E-B22B-62FBF7B8BD85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777A8B0D-0006-481A-A77C-1D94D7D52509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0E45EC17-109E-4D8F-83BF-CFAD137C48A9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851E6D7A-7D1C-4E42-A037-DB9C5A5D63FC}"/>
              </a:ext>
            </a:extLst>
          </p:cNvPr>
          <p:cNvGrpSpPr/>
          <p:nvPr/>
        </p:nvGrpSpPr>
        <p:grpSpPr>
          <a:xfrm rot="5400000">
            <a:off x="7646914" y="4268940"/>
            <a:ext cx="506202" cy="2023613"/>
            <a:chOff x="7821228" y="1680103"/>
            <a:chExt cx="506202" cy="2023613"/>
          </a:xfrm>
        </p:grpSpPr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F9A72348-843A-4F23-8C0B-C51BAA019B21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31BBC971-B971-4E76-B734-CC8FB686DC1F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51FE27F3-4027-434F-93CF-8716EF905A0F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id="{E99C9D9F-15B8-453B-987D-0FE212ECBF52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50" name="Левая фигурная скобка 49">
            <a:extLst>
              <a:ext uri="{FF2B5EF4-FFF2-40B4-BE49-F238E27FC236}">
                <a16:creationId xmlns:a16="http://schemas.microsoft.com/office/drawing/2014/main" id="{29DF340A-D2DB-417E-ADBE-91E3448AE5B8}"/>
              </a:ext>
            </a:extLst>
          </p:cNvPr>
          <p:cNvSpPr/>
          <p:nvPr/>
        </p:nvSpPr>
        <p:spPr>
          <a:xfrm rot="5400000">
            <a:off x="2668392" y="2826223"/>
            <a:ext cx="417251" cy="3985598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52FC03-A9BE-473A-B85B-69309EB54AD6}"/>
              </a:ext>
            </a:extLst>
          </p:cNvPr>
          <p:cNvSpPr txBox="1"/>
          <p:nvPr/>
        </p:nvSpPr>
        <p:spPr>
          <a:xfrm>
            <a:off x="2718786" y="3775795"/>
            <a:ext cx="4949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p</a:t>
            </a:r>
            <a:endParaRPr lang="ru-RU" sz="4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4E1359-E5D8-4EE4-8319-B8553B5547BB}"/>
              </a:ext>
            </a:extLst>
          </p:cNvPr>
          <p:cNvSpPr txBox="1"/>
          <p:nvPr/>
        </p:nvSpPr>
        <p:spPr>
          <a:xfrm>
            <a:off x="857108" y="1280173"/>
            <a:ext cx="60945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x = 10;</a:t>
            </a:r>
          </a:p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* p;</a:t>
            </a:r>
          </a:p>
          <a:p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p = &amp;x;</a:t>
            </a:r>
          </a:p>
        </p:txBody>
      </p:sp>
      <p:sp>
        <p:nvSpPr>
          <p:cNvPr id="55" name="Левая фигурная скобка 54">
            <a:extLst>
              <a:ext uri="{FF2B5EF4-FFF2-40B4-BE49-F238E27FC236}">
                <a16:creationId xmlns:a16="http://schemas.microsoft.com/office/drawing/2014/main" id="{5DA89E82-355C-41B0-865D-F7BE2B61717B}"/>
              </a:ext>
            </a:extLst>
          </p:cNvPr>
          <p:cNvSpPr/>
          <p:nvPr/>
        </p:nvSpPr>
        <p:spPr>
          <a:xfrm rot="5400000">
            <a:off x="7699303" y="3811481"/>
            <a:ext cx="417251" cy="1980861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8AD8D2-D136-4CB1-8C05-53CE3B1BEA24}"/>
              </a:ext>
            </a:extLst>
          </p:cNvPr>
          <p:cNvSpPr txBox="1"/>
          <p:nvPr/>
        </p:nvSpPr>
        <p:spPr>
          <a:xfrm>
            <a:off x="7752425" y="3830598"/>
            <a:ext cx="640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x</a:t>
            </a:r>
            <a:endParaRPr lang="ru-RU" sz="4000" dirty="0"/>
          </a:p>
        </p:txBody>
      </p:sp>
      <p:cxnSp>
        <p:nvCxnSpPr>
          <p:cNvPr id="58" name="Соединитель: изогнутый 57">
            <a:extLst>
              <a:ext uri="{FF2B5EF4-FFF2-40B4-BE49-F238E27FC236}">
                <a16:creationId xmlns:a16="http://schemas.microsoft.com/office/drawing/2014/main" id="{DC0DCFC3-A588-42A2-8BC1-154A0C69FD5F}"/>
              </a:ext>
            </a:extLst>
          </p:cNvPr>
          <p:cNvCxnSpPr>
            <a:cxnSpLocks/>
            <a:stCxn id="37" idx="0"/>
            <a:endCxn id="49" idx="0"/>
          </p:cNvCxnSpPr>
          <p:nvPr/>
        </p:nvCxnSpPr>
        <p:spPr>
          <a:xfrm rot="5400000" flipH="1" flipV="1">
            <a:off x="4112870" y="2505815"/>
            <a:ext cx="813" cy="6055251"/>
          </a:xfrm>
          <a:prstGeom prst="curvedConnector3">
            <a:avLst>
              <a:gd name="adj1" fmla="val -28118081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0B1BC18-17EF-44BE-B279-B3E35924DE5D}"/>
              </a:ext>
            </a:extLst>
          </p:cNvPr>
          <p:cNvSpPr txBox="1"/>
          <p:nvPr/>
        </p:nvSpPr>
        <p:spPr>
          <a:xfrm>
            <a:off x="1312691" y="4957174"/>
            <a:ext cx="3250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0x7ffc56736adc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8CF0E9-80EB-48AD-874D-4E3651C9BE1E}"/>
              </a:ext>
            </a:extLst>
          </p:cNvPr>
          <p:cNvSpPr txBox="1"/>
          <p:nvPr/>
        </p:nvSpPr>
        <p:spPr>
          <a:xfrm>
            <a:off x="7578755" y="4957174"/>
            <a:ext cx="648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864F3A-D209-4BC8-9057-26FDEA466A60}"/>
              </a:ext>
            </a:extLst>
          </p:cNvPr>
          <p:cNvSpPr txBox="1"/>
          <p:nvPr/>
        </p:nvSpPr>
        <p:spPr>
          <a:xfrm>
            <a:off x="857108" y="3071526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0x7ffc56736ad0</a:t>
            </a:r>
          </a:p>
        </p:txBody>
      </p: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7B8B99FD-9FCD-46E9-95B0-406E7566272C}"/>
              </a:ext>
            </a:extLst>
          </p:cNvPr>
          <p:cNvCxnSpPr/>
          <p:nvPr/>
        </p:nvCxnSpPr>
        <p:spPr>
          <a:xfrm>
            <a:off x="1093248" y="3647440"/>
            <a:ext cx="6805" cy="130973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0FC55C4-0525-4C6B-9D79-6FA9FCC327D7}"/>
              </a:ext>
            </a:extLst>
          </p:cNvPr>
          <p:cNvSpPr txBox="1"/>
          <p:nvPr/>
        </p:nvSpPr>
        <p:spPr>
          <a:xfrm>
            <a:off x="210337" y="3902197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адрес</a:t>
            </a:r>
          </a:p>
        </p:txBody>
      </p:sp>
    </p:spTree>
    <p:extLst>
      <p:ext uri="{BB962C8B-B14F-4D97-AF65-F5344CB8AC3E}">
        <p14:creationId xmlns:p14="http://schemas.microsoft.com/office/powerpoint/2010/main" val="115899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1012A-2EE1-46ED-B71C-E75FE2E3C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4BA49A1-C826-464E-AA32-6973654D6430}"/>
              </a:ext>
            </a:extLst>
          </p:cNvPr>
          <p:cNvGrpSpPr/>
          <p:nvPr/>
        </p:nvGrpSpPr>
        <p:grpSpPr>
          <a:xfrm>
            <a:off x="349324" y="4446764"/>
            <a:ext cx="11493352" cy="505389"/>
            <a:chOff x="449447" y="5698516"/>
            <a:chExt cx="11493352" cy="505389"/>
          </a:xfrm>
        </p:grpSpPr>
        <p:sp>
          <p:nvSpPr>
            <p:cNvPr id="4" name="Блок-схема: перфолента 3">
              <a:extLst>
                <a:ext uri="{FF2B5EF4-FFF2-40B4-BE49-F238E27FC236}">
                  <a16:creationId xmlns:a16="http://schemas.microsoft.com/office/drawing/2014/main" id="{E5D3E5AF-19B6-4D18-BD7F-FB653D00A203}"/>
                </a:ext>
              </a:extLst>
            </p:cNvPr>
            <p:cNvSpPr/>
            <p:nvPr/>
          </p:nvSpPr>
          <p:spPr>
            <a:xfrm rot="16200000">
              <a:off x="1056156" y="5091808"/>
              <a:ext cx="505388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Блок-схема: перфолента 4">
              <a:extLst>
                <a:ext uri="{FF2B5EF4-FFF2-40B4-BE49-F238E27FC236}">
                  <a16:creationId xmlns:a16="http://schemas.microsoft.com/office/drawing/2014/main" id="{2D70A0F6-0280-4ADA-8104-A3EF25E1027D}"/>
                </a:ext>
              </a:extLst>
            </p:cNvPr>
            <p:cNvSpPr/>
            <p:nvPr/>
          </p:nvSpPr>
          <p:spPr>
            <a:xfrm rot="16200000">
              <a:off x="10830703" y="5091807"/>
              <a:ext cx="505388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3081CDCC-9A8A-4133-916C-264F8A4B27FB}"/>
                </a:ext>
              </a:extLst>
            </p:cNvPr>
            <p:cNvGrpSpPr/>
            <p:nvPr/>
          </p:nvGrpSpPr>
          <p:grpSpPr>
            <a:xfrm rot="16200000">
              <a:off x="2725130" y="3930617"/>
              <a:ext cx="505388" cy="4041186"/>
              <a:chOff x="7910004" y="1802806"/>
              <a:chExt cx="1828800" cy="4041186"/>
            </a:xfrm>
          </p:grpSpPr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9C2C5AE-3AF4-4FD3-A6B4-B05A1D041564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A70DC67-DF8E-40CB-BE5A-B4AB5F323F2E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915F987-AACF-4D4C-A106-0ABAF727F324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294349A-38D8-488C-A9A7-563428BE9425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48DB7A3-E667-460C-BE11-D9B9FE9103E1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C83B34C-072E-4868-A80C-46CBEF0EE319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EDB654D-1814-4FE1-B8E1-1A49D872738B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30F04A65-481C-43EB-AA2A-2A9C167680F5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AFEF5B74-33C6-4B9A-8EA3-F257B8632BF9}"/>
                </a:ext>
              </a:extLst>
            </p:cNvPr>
            <p:cNvGrpSpPr/>
            <p:nvPr/>
          </p:nvGrpSpPr>
          <p:grpSpPr>
            <a:xfrm rot="16200000">
              <a:off x="6764470" y="3930617"/>
              <a:ext cx="505388" cy="4041186"/>
              <a:chOff x="7910004" y="1802806"/>
              <a:chExt cx="1828800" cy="4041186"/>
            </a:xfrm>
          </p:grpSpPr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232C8A1-264B-4271-B4C9-C42E973DFE6B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9C0249F-278D-4E3D-8F66-A9C378955ECF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FFD2454-D72F-4852-9C28-56DD94C97D51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1320022-6C31-4775-AD37-4DC9EBF2194F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E0A7449-DBCC-4B70-B269-446B6F512992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B020A83-F731-4550-8B44-279D193504D2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34BB2D4D-2FAB-49D8-87B3-7C123CC73220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6B7CA88-6E34-4454-9B40-6906B3D90584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FAA140DB-6E3A-4DE0-AA31-578AA7A732C1}"/>
                </a:ext>
              </a:extLst>
            </p:cNvPr>
            <p:cNvGrpSpPr/>
            <p:nvPr/>
          </p:nvGrpSpPr>
          <p:grpSpPr>
            <a:xfrm rot="16200000">
              <a:off x="9276850" y="3930617"/>
              <a:ext cx="505388" cy="4041186"/>
              <a:chOff x="7910004" y="1802806"/>
              <a:chExt cx="1828800" cy="4041186"/>
            </a:xfrm>
          </p:grpSpPr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560A015-0066-4C24-BED5-FDEFF1A580BA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B328A271-B898-484F-A7ED-0C42AF36E6B0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58F12FA5-7C19-437A-AB85-97F5C1567142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2BF2C8D-63BA-4D7A-8514-C9B151B9EF59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A643955-665D-4DB7-8116-EF3E40EFF20A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8947495-DA3B-4661-8648-D8023905B534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B96439C5-BF7F-4AA6-B701-490B24CC22EE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3BA1C0F-F987-45D6-95E9-CF8697A895EC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6A99FE57-6982-4F3D-BDA3-A990D9553C06}"/>
              </a:ext>
            </a:extLst>
          </p:cNvPr>
          <p:cNvGrpSpPr/>
          <p:nvPr/>
        </p:nvGrpSpPr>
        <p:grpSpPr>
          <a:xfrm rot="5400000">
            <a:off x="1618296" y="3687245"/>
            <a:ext cx="506202" cy="2023613"/>
            <a:chOff x="7821228" y="1680103"/>
            <a:chExt cx="506202" cy="2023613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52ADC430-0640-47CD-9BE0-7E4240A6A062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0A726C69-0861-4057-89E4-5D26D2423A60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E55D30EB-3D82-40B9-AC93-22BA7F3E371C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89E87AD7-0E5E-4360-BBAF-0DD8A95C95CC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2FC82BEF-9F1E-4F2A-8A22-BA980DF28696}"/>
              </a:ext>
            </a:extLst>
          </p:cNvPr>
          <p:cNvGrpSpPr/>
          <p:nvPr/>
        </p:nvGrpSpPr>
        <p:grpSpPr>
          <a:xfrm rot="5400000">
            <a:off x="3643083" y="3687245"/>
            <a:ext cx="506202" cy="2023613"/>
            <a:chOff x="7821228" y="1680103"/>
            <a:chExt cx="506202" cy="2023613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4B640EF0-3D2F-4E1C-8D92-721B211640E2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D9555F1E-5391-4A6E-B22B-62FBF7B8BD85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777A8B0D-0006-481A-A77C-1D94D7D52509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0E45EC17-109E-4D8F-83BF-CFAD137C48A9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E99C9D9F-15B8-453B-987D-0FE212ECBF52}"/>
              </a:ext>
            </a:extLst>
          </p:cNvPr>
          <p:cNvSpPr/>
          <p:nvPr/>
        </p:nvSpPr>
        <p:spPr>
          <a:xfrm rot="10800000">
            <a:off x="6914842" y="4445138"/>
            <a:ext cx="505388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Левая фигурная скобка 49">
            <a:extLst>
              <a:ext uri="{FF2B5EF4-FFF2-40B4-BE49-F238E27FC236}">
                <a16:creationId xmlns:a16="http://schemas.microsoft.com/office/drawing/2014/main" id="{29DF340A-D2DB-417E-ADBE-91E3448AE5B8}"/>
              </a:ext>
            </a:extLst>
          </p:cNvPr>
          <p:cNvSpPr/>
          <p:nvPr/>
        </p:nvSpPr>
        <p:spPr>
          <a:xfrm rot="5400000">
            <a:off x="2695025" y="2243715"/>
            <a:ext cx="417251" cy="3985598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52FC03-A9BE-473A-B85B-69309EB54AD6}"/>
              </a:ext>
            </a:extLst>
          </p:cNvPr>
          <p:cNvSpPr txBox="1"/>
          <p:nvPr/>
        </p:nvSpPr>
        <p:spPr>
          <a:xfrm>
            <a:off x="2745419" y="3193287"/>
            <a:ext cx="6094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p</a:t>
            </a:r>
            <a:endParaRPr lang="ru-RU" sz="4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4E1359-E5D8-4EE4-8319-B8553B5547BB}"/>
              </a:ext>
            </a:extLst>
          </p:cNvPr>
          <p:cNvSpPr txBox="1"/>
          <p:nvPr/>
        </p:nvSpPr>
        <p:spPr>
          <a:xfrm>
            <a:off x="820321" y="1444468"/>
            <a:ext cx="60945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x = </a:t>
            </a:r>
            <a:r>
              <a:rPr lang="en-US" sz="2800" dirty="0">
                <a:solidFill>
                  <a:srgbClr val="A31515"/>
                </a:solidFill>
                <a:latin typeface="Cascadia Mono" panose="020B0609020000020004" pitchFamily="49" charset="0"/>
              </a:rPr>
              <a:t>'A'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* p;</a:t>
            </a:r>
          </a:p>
          <a:p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p = &amp;x;</a:t>
            </a:r>
          </a:p>
        </p:txBody>
      </p:sp>
      <p:sp>
        <p:nvSpPr>
          <p:cNvPr id="55" name="Левая фигурная скобка 54">
            <a:extLst>
              <a:ext uri="{FF2B5EF4-FFF2-40B4-BE49-F238E27FC236}">
                <a16:creationId xmlns:a16="http://schemas.microsoft.com/office/drawing/2014/main" id="{5DA89E82-355C-41B0-865D-F7BE2B61717B}"/>
              </a:ext>
            </a:extLst>
          </p:cNvPr>
          <p:cNvSpPr/>
          <p:nvPr/>
        </p:nvSpPr>
        <p:spPr>
          <a:xfrm rot="5400000">
            <a:off x="6967853" y="3987055"/>
            <a:ext cx="417251" cy="464697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8AD8D2-D136-4CB1-8C05-53CE3B1BEA24}"/>
              </a:ext>
            </a:extLst>
          </p:cNvPr>
          <p:cNvSpPr txBox="1"/>
          <p:nvPr/>
        </p:nvSpPr>
        <p:spPr>
          <a:xfrm>
            <a:off x="6982860" y="3366201"/>
            <a:ext cx="640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x</a:t>
            </a:r>
            <a:endParaRPr lang="ru-RU" sz="4000" dirty="0"/>
          </a:p>
        </p:txBody>
      </p:sp>
      <p:cxnSp>
        <p:nvCxnSpPr>
          <p:cNvPr id="53" name="Соединитель: изогнутый 52">
            <a:extLst>
              <a:ext uri="{FF2B5EF4-FFF2-40B4-BE49-F238E27FC236}">
                <a16:creationId xmlns:a16="http://schemas.microsoft.com/office/drawing/2014/main" id="{F13F3FD3-176F-4218-B5ED-250888815AD4}"/>
              </a:ext>
            </a:extLst>
          </p:cNvPr>
          <p:cNvCxnSpPr>
            <a:cxnSpLocks/>
            <a:stCxn id="37" idx="0"/>
            <a:endCxn id="49" idx="0"/>
          </p:cNvCxnSpPr>
          <p:nvPr/>
        </p:nvCxnSpPr>
        <p:spPr>
          <a:xfrm rot="5400000" flipH="1" flipV="1">
            <a:off x="4139503" y="1923307"/>
            <a:ext cx="813" cy="6055251"/>
          </a:xfrm>
          <a:prstGeom prst="curvedConnector3">
            <a:avLst>
              <a:gd name="adj1" fmla="val -28118081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38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1012A-2EE1-46ED-B71C-E75FE2E3C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4BA49A1-C826-464E-AA32-6973654D6430}"/>
              </a:ext>
            </a:extLst>
          </p:cNvPr>
          <p:cNvGrpSpPr/>
          <p:nvPr/>
        </p:nvGrpSpPr>
        <p:grpSpPr>
          <a:xfrm>
            <a:off x="349324" y="4446764"/>
            <a:ext cx="11493352" cy="505389"/>
            <a:chOff x="449447" y="5698516"/>
            <a:chExt cx="11493352" cy="505389"/>
          </a:xfrm>
        </p:grpSpPr>
        <p:sp>
          <p:nvSpPr>
            <p:cNvPr id="4" name="Блок-схема: перфолента 3">
              <a:extLst>
                <a:ext uri="{FF2B5EF4-FFF2-40B4-BE49-F238E27FC236}">
                  <a16:creationId xmlns:a16="http://schemas.microsoft.com/office/drawing/2014/main" id="{E5D3E5AF-19B6-4D18-BD7F-FB653D00A203}"/>
                </a:ext>
              </a:extLst>
            </p:cNvPr>
            <p:cNvSpPr/>
            <p:nvPr/>
          </p:nvSpPr>
          <p:spPr>
            <a:xfrm rot="16200000">
              <a:off x="1056156" y="5091808"/>
              <a:ext cx="505388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Блок-схема: перфолента 4">
              <a:extLst>
                <a:ext uri="{FF2B5EF4-FFF2-40B4-BE49-F238E27FC236}">
                  <a16:creationId xmlns:a16="http://schemas.microsoft.com/office/drawing/2014/main" id="{2D70A0F6-0280-4ADA-8104-A3EF25E1027D}"/>
                </a:ext>
              </a:extLst>
            </p:cNvPr>
            <p:cNvSpPr/>
            <p:nvPr/>
          </p:nvSpPr>
          <p:spPr>
            <a:xfrm rot="16200000">
              <a:off x="10830703" y="5091807"/>
              <a:ext cx="505388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3081CDCC-9A8A-4133-916C-264F8A4B27FB}"/>
                </a:ext>
              </a:extLst>
            </p:cNvPr>
            <p:cNvGrpSpPr/>
            <p:nvPr/>
          </p:nvGrpSpPr>
          <p:grpSpPr>
            <a:xfrm rot="16200000">
              <a:off x="2725130" y="3930617"/>
              <a:ext cx="505388" cy="4041186"/>
              <a:chOff x="7910004" y="1802806"/>
              <a:chExt cx="1828800" cy="4041186"/>
            </a:xfrm>
          </p:grpSpPr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9C2C5AE-3AF4-4FD3-A6B4-B05A1D041564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A70DC67-DF8E-40CB-BE5A-B4AB5F323F2E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915F987-AACF-4D4C-A106-0ABAF727F324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294349A-38D8-488C-A9A7-563428BE9425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48DB7A3-E667-460C-BE11-D9B9FE9103E1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C83B34C-072E-4868-A80C-46CBEF0EE319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EDB654D-1814-4FE1-B8E1-1A49D872738B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30F04A65-481C-43EB-AA2A-2A9C167680F5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AFEF5B74-33C6-4B9A-8EA3-F257B8632BF9}"/>
                </a:ext>
              </a:extLst>
            </p:cNvPr>
            <p:cNvGrpSpPr/>
            <p:nvPr/>
          </p:nvGrpSpPr>
          <p:grpSpPr>
            <a:xfrm rot="16200000">
              <a:off x="6764470" y="3930617"/>
              <a:ext cx="505388" cy="4041186"/>
              <a:chOff x="7910004" y="1802806"/>
              <a:chExt cx="1828800" cy="4041186"/>
            </a:xfrm>
          </p:grpSpPr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232C8A1-264B-4271-B4C9-C42E973DFE6B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9C0249F-278D-4E3D-8F66-A9C378955ECF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FFD2454-D72F-4852-9C28-56DD94C97D51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1320022-6C31-4775-AD37-4DC9EBF2194F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E0A7449-DBCC-4B70-B269-446B6F512992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B020A83-F731-4550-8B44-279D193504D2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34BB2D4D-2FAB-49D8-87B3-7C123CC73220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6B7CA88-6E34-4454-9B40-6906B3D90584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FAA140DB-6E3A-4DE0-AA31-578AA7A732C1}"/>
                </a:ext>
              </a:extLst>
            </p:cNvPr>
            <p:cNvGrpSpPr/>
            <p:nvPr/>
          </p:nvGrpSpPr>
          <p:grpSpPr>
            <a:xfrm rot="16200000">
              <a:off x="9276850" y="3930617"/>
              <a:ext cx="505388" cy="4041186"/>
              <a:chOff x="7910004" y="1802806"/>
              <a:chExt cx="1828800" cy="4041186"/>
            </a:xfrm>
          </p:grpSpPr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560A015-0066-4C24-BED5-FDEFF1A580BA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B328A271-B898-484F-A7ED-0C42AF36E6B0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58F12FA5-7C19-437A-AB85-97F5C1567142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2BF2C8D-63BA-4D7A-8514-C9B151B9EF59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A643955-665D-4DB7-8116-EF3E40EFF20A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8947495-DA3B-4661-8648-D8023905B534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B96439C5-BF7F-4AA6-B701-490B24CC22EE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3BA1C0F-F987-45D6-95E9-CF8697A895EC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6A99FE57-6982-4F3D-BDA3-A990D9553C06}"/>
              </a:ext>
            </a:extLst>
          </p:cNvPr>
          <p:cNvGrpSpPr/>
          <p:nvPr/>
        </p:nvGrpSpPr>
        <p:grpSpPr>
          <a:xfrm rot="5400000">
            <a:off x="1618296" y="3687245"/>
            <a:ext cx="506202" cy="2023613"/>
            <a:chOff x="7821228" y="1680103"/>
            <a:chExt cx="506202" cy="2023613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52ADC430-0640-47CD-9BE0-7E4240A6A062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0A726C69-0861-4057-89E4-5D26D2423A60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E55D30EB-3D82-40B9-AC93-22BA7F3E371C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89E87AD7-0E5E-4360-BBAF-0DD8A95C95CC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2FC82BEF-9F1E-4F2A-8A22-BA980DF28696}"/>
              </a:ext>
            </a:extLst>
          </p:cNvPr>
          <p:cNvGrpSpPr/>
          <p:nvPr/>
        </p:nvGrpSpPr>
        <p:grpSpPr>
          <a:xfrm rot="5400000">
            <a:off x="3643083" y="3687245"/>
            <a:ext cx="506202" cy="2023613"/>
            <a:chOff x="7821228" y="1680103"/>
            <a:chExt cx="506202" cy="2023613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4B640EF0-3D2F-4E1C-8D92-721B211640E2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D9555F1E-5391-4A6E-B22B-62FBF7B8BD85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777A8B0D-0006-481A-A77C-1D94D7D52509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0E45EC17-109E-4D8F-83BF-CFAD137C48A9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E99C9D9F-15B8-453B-987D-0FE212ECBF52}"/>
              </a:ext>
            </a:extLst>
          </p:cNvPr>
          <p:cNvSpPr/>
          <p:nvPr/>
        </p:nvSpPr>
        <p:spPr>
          <a:xfrm rot="10800000">
            <a:off x="6914842" y="4445138"/>
            <a:ext cx="505388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Левая фигурная скобка 49">
            <a:extLst>
              <a:ext uri="{FF2B5EF4-FFF2-40B4-BE49-F238E27FC236}">
                <a16:creationId xmlns:a16="http://schemas.microsoft.com/office/drawing/2014/main" id="{29DF340A-D2DB-417E-ADBE-91E3448AE5B8}"/>
              </a:ext>
            </a:extLst>
          </p:cNvPr>
          <p:cNvSpPr/>
          <p:nvPr/>
        </p:nvSpPr>
        <p:spPr>
          <a:xfrm rot="5400000">
            <a:off x="2695025" y="2243715"/>
            <a:ext cx="417251" cy="3985598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52FC03-A9BE-473A-B85B-69309EB54AD6}"/>
              </a:ext>
            </a:extLst>
          </p:cNvPr>
          <p:cNvSpPr txBox="1"/>
          <p:nvPr/>
        </p:nvSpPr>
        <p:spPr>
          <a:xfrm>
            <a:off x="2727663" y="3237677"/>
            <a:ext cx="5215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p</a:t>
            </a:r>
            <a:endParaRPr lang="ru-RU" sz="4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4E1359-E5D8-4EE4-8319-B8553B5547BB}"/>
              </a:ext>
            </a:extLst>
          </p:cNvPr>
          <p:cNvSpPr txBox="1"/>
          <p:nvPr/>
        </p:nvSpPr>
        <p:spPr>
          <a:xfrm>
            <a:off x="820321" y="1444468"/>
            <a:ext cx="60945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x = 12.345678;</a:t>
            </a:r>
          </a:p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* p;</a:t>
            </a:r>
          </a:p>
          <a:p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p = &amp;x;</a:t>
            </a:r>
          </a:p>
        </p:txBody>
      </p:sp>
      <p:sp>
        <p:nvSpPr>
          <p:cNvPr id="55" name="Левая фигурная скобка 54">
            <a:extLst>
              <a:ext uri="{FF2B5EF4-FFF2-40B4-BE49-F238E27FC236}">
                <a16:creationId xmlns:a16="http://schemas.microsoft.com/office/drawing/2014/main" id="{5DA89E82-355C-41B0-865D-F7BE2B61717B}"/>
              </a:ext>
            </a:extLst>
          </p:cNvPr>
          <p:cNvSpPr/>
          <p:nvPr/>
        </p:nvSpPr>
        <p:spPr>
          <a:xfrm rot="5400000">
            <a:off x="8728302" y="2226605"/>
            <a:ext cx="417251" cy="3985598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8AD8D2-D136-4CB1-8C05-53CE3B1BEA24}"/>
              </a:ext>
            </a:extLst>
          </p:cNvPr>
          <p:cNvSpPr txBox="1"/>
          <p:nvPr/>
        </p:nvSpPr>
        <p:spPr>
          <a:xfrm>
            <a:off x="8752404" y="3357952"/>
            <a:ext cx="640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x</a:t>
            </a:r>
            <a:endParaRPr lang="ru-RU" sz="4000" dirty="0"/>
          </a:p>
        </p:txBody>
      </p:sp>
      <p:cxnSp>
        <p:nvCxnSpPr>
          <p:cNvPr id="53" name="Соединитель: изогнутый 52">
            <a:extLst>
              <a:ext uri="{FF2B5EF4-FFF2-40B4-BE49-F238E27FC236}">
                <a16:creationId xmlns:a16="http://schemas.microsoft.com/office/drawing/2014/main" id="{F13F3FD3-176F-4218-B5ED-250888815AD4}"/>
              </a:ext>
            </a:extLst>
          </p:cNvPr>
          <p:cNvCxnSpPr>
            <a:cxnSpLocks/>
            <a:stCxn id="37" idx="0"/>
            <a:endCxn id="49" idx="0"/>
          </p:cNvCxnSpPr>
          <p:nvPr/>
        </p:nvCxnSpPr>
        <p:spPr>
          <a:xfrm rot="5400000" flipH="1" flipV="1">
            <a:off x="4139503" y="1923307"/>
            <a:ext cx="813" cy="6055251"/>
          </a:xfrm>
          <a:prstGeom prst="curvedConnector3">
            <a:avLst>
              <a:gd name="adj1" fmla="val -28118081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0733FF12-B138-4979-97DE-B8C59FE1BB93}"/>
              </a:ext>
            </a:extLst>
          </p:cNvPr>
          <p:cNvGrpSpPr/>
          <p:nvPr/>
        </p:nvGrpSpPr>
        <p:grpSpPr>
          <a:xfrm rot="5400000">
            <a:off x="7666714" y="3684808"/>
            <a:ext cx="506202" cy="2023613"/>
            <a:chOff x="7821228" y="1680103"/>
            <a:chExt cx="506202" cy="2023613"/>
          </a:xfrm>
        </p:grpSpPr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015E078C-C864-47E0-A3BB-2B3ED6922703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B9982148-4824-4A2D-9408-7611425B4787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E3B8915E-5DEC-48D5-8985-527418C759DD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6A415B5F-5A77-4701-964E-FA3AC992D41E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164235BE-968D-432E-9C35-867DB5CF4B00}"/>
              </a:ext>
            </a:extLst>
          </p:cNvPr>
          <p:cNvGrpSpPr/>
          <p:nvPr/>
        </p:nvGrpSpPr>
        <p:grpSpPr>
          <a:xfrm rot="5400000">
            <a:off x="9691501" y="3684808"/>
            <a:ext cx="506202" cy="2023613"/>
            <a:chOff x="7821228" y="1680103"/>
            <a:chExt cx="506202" cy="2023613"/>
          </a:xfrm>
        </p:grpSpPr>
        <p:sp>
          <p:nvSpPr>
            <p:cNvPr id="62" name="Прямоугольник 61">
              <a:extLst>
                <a:ext uri="{FF2B5EF4-FFF2-40B4-BE49-F238E27FC236}">
                  <a16:creationId xmlns:a16="http://schemas.microsoft.com/office/drawing/2014/main" id="{50AD7E75-3295-497D-9F9F-FBE614CA40AD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F6F73B35-3C2E-4249-9383-57F8864CD118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Прямоугольник 63">
              <a:extLst>
                <a:ext uri="{FF2B5EF4-FFF2-40B4-BE49-F238E27FC236}">
                  <a16:creationId xmlns:a16="http://schemas.microsoft.com/office/drawing/2014/main" id="{850F025B-C2CF-4B2F-A797-061EEB10A49D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Прямоугольник 64">
              <a:extLst>
                <a:ext uri="{FF2B5EF4-FFF2-40B4-BE49-F238E27FC236}">
                  <a16:creationId xmlns:a16="http://schemas.microsoft.com/office/drawing/2014/main" id="{70C902F3-DAB5-4737-AD22-DE2F098B7AFA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61522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65FCF-C651-4F69-BFA9-70C9598C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AE86A-48C0-4F35-93DA-9960FF437165}"/>
              </a:ext>
            </a:extLst>
          </p:cNvPr>
          <p:cNvSpPr txBox="1"/>
          <p:nvPr/>
        </p:nvSpPr>
        <p:spPr>
          <a:xfrm>
            <a:off x="779739" y="2269503"/>
            <a:ext cx="56121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 = 10;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* y = &amp;x;</a:t>
            </a:r>
          </a:p>
          <a:p>
            <a:pPr lvl="1"/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pt-B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 = %d\n"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x);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*y = *y + 1;</a:t>
            </a:r>
          </a:p>
          <a:p>
            <a:pPr lvl="1"/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pt-B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 = %d\n"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x);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F046C-9238-4AD1-914F-53561E3A1181}"/>
              </a:ext>
            </a:extLst>
          </p:cNvPr>
          <p:cNvSpPr txBox="1"/>
          <p:nvPr/>
        </p:nvSpPr>
        <p:spPr>
          <a:xfrm>
            <a:off x="8719902" y="2373389"/>
            <a:ext cx="284720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FF0000"/>
                </a:solidFill>
                <a:latin typeface="Arial Unicode MS" panose="020B0604020202020204" pitchFamily="34" charset="-128"/>
              </a:rPr>
              <a:t>Что напечатает данная программа?</a:t>
            </a:r>
          </a:p>
        </p:txBody>
      </p:sp>
    </p:spTree>
    <p:extLst>
      <p:ext uri="{BB962C8B-B14F-4D97-AF65-F5344CB8AC3E}">
        <p14:creationId xmlns:p14="http://schemas.microsoft.com/office/powerpoint/2010/main" val="92018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4C3565-E165-48D8-A915-2FCD3B4A4B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7" y="116631"/>
            <a:ext cx="904003" cy="936289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A49F531-055C-48D4-841B-A919D3BFFE5F}"/>
              </a:ext>
            </a:extLst>
          </p:cNvPr>
          <p:cNvSpPr/>
          <p:nvPr/>
        </p:nvSpPr>
        <p:spPr>
          <a:xfrm>
            <a:off x="1199456" y="224182"/>
            <a:ext cx="10406390" cy="646331"/>
          </a:xfrm>
          <a:prstGeom prst="rect">
            <a:avLst/>
          </a:prstGeom>
          <a:solidFill>
            <a:srgbClr val="0F85BE"/>
          </a:solidFill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Дерево языка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BE1BF8F-B5E2-414B-A28F-7D1E3577222A}"/>
              </a:ext>
            </a:extLst>
          </p:cNvPr>
          <p:cNvCxnSpPr/>
          <p:nvPr/>
        </p:nvCxnSpPr>
        <p:spPr>
          <a:xfrm>
            <a:off x="433752" y="3277772"/>
            <a:ext cx="1132449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8E56430-689C-4B4E-9FBE-5E28A2C90CA4}"/>
              </a:ext>
            </a:extLst>
          </p:cNvPr>
          <p:cNvSpPr/>
          <p:nvPr/>
        </p:nvSpPr>
        <p:spPr>
          <a:xfrm>
            <a:off x="5124399" y="2248001"/>
            <a:ext cx="1910865" cy="79543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Ввод</a:t>
            </a:r>
          </a:p>
          <a:p>
            <a:pPr algn="ctr"/>
            <a:r>
              <a:rPr lang="ru-RU" sz="2800" dirty="0">
                <a:solidFill>
                  <a:schemeClr val="tx1"/>
                </a:solidFill>
              </a:rPr>
              <a:t>вывод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0F7A16-74D4-4BDF-B135-99A2CC8E8D30}"/>
              </a:ext>
            </a:extLst>
          </p:cNvPr>
          <p:cNvSpPr/>
          <p:nvPr/>
        </p:nvSpPr>
        <p:spPr>
          <a:xfrm>
            <a:off x="5124400" y="3751499"/>
            <a:ext cx="1910865" cy="795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Хранение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2680111-1002-4400-B4E2-817604A2D9E7}"/>
              </a:ext>
            </a:extLst>
          </p:cNvPr>
          <p:cNvSpPr/>
          <p:nvPr/>
        </p:nvSpPr>
        <p:spPr>
          <a:xfrm>
            <a:off x="5125327" y="5273719"/>
            <a:ext cx="1910864" cy="79543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Обработка</a:t>
            </a:r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BDB63F2F-CE33-4EB1-8CE2-90070EF378D3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079832" y="3043436"/>
            <a:ext cx="1" cy="708063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5115A7D6-82A9-474F-88D6-1A2D2DBC332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079833" y="4546936"/>
            <a:ext cx="926" cy="726783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7F4E283-A99B-40E4-A14D-93F1AECF7AF8}"/>
              </a:ext>
            </a:extLst>
          </p:cNvPr>
          <p:cNvSpPr txBox="1"/>
          <p:nvPr/>
        </p:nvSpPr>
        <p:spPr>
          <a:xfrm>
            <a:off x="322626" y="342900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Программа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563A4D-7115-4935-8DCE-FD383BC66887}"/>
              </a:ext>
            </a:extLst>
          </p:cNvPr>
          <p:cNvSpPr txBox="1"/>
          <p:nvPr/>
        </p:nvSpPr>
        <p:spPr>
          <a:xfrm>
            <a:off x="322626" y="2799389"/>
            <a:ext cx="16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Внешняя среда</a:t>
            </a:r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DE2D3B1D-CBB8-45D0-8D61-764F97BF2ABC}"/>
              </a:ext>
            </a:extLst>
          </p:cNvPr>
          <p:cNvGrpSpPr/>
          <p:nvPr/>
        </p:nvGrpSpPr>
        <p:grpSpPr>
          <a:xfrm>
            <a:off x="3028214" y="1131391"/>
            <a:ext cx="2096185" cy="1514328"/>
            <a:chOff x="3062028" y="1114449"/>
            <a:chExt cx="2096185" cy="1514328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4FB89AE2-71D6-469F-8F5A-03F90D2123E1}"/>
                </a:ext>
              </a:extLst>
            </p:cNvPr>
            <p:cNvSpPr/>
            <p:nvPr/>
          </p:nvSpPr>
          <p:spPr>
            <a:xfrm>
              <a:off x="3062028" y="1114449"/>
              <a:ext cx="1941341" cy="795437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Файл</a:t>
              </a:r>
            </a:p>
          </p:txBody>
        </p: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325249F8-F62A-4ACC-94B6-4A21182BB1D7}"/>
                </a:ext>
              </a:extLst>
            </p:cNvPr>
            <p:cNvCxnSpPr>
              <a:cxnSpLocks/>
              <a:stCxn id="12" idx="4"/>
              <a:endCxn id="6" idx="1"/>
            </p:cNvCxnSpPr>
            <p:nvPr/>
          </p:nvCxnSpPr>
          <p:spPr>
            <a:xfrm>
              <a:off x="4032699" y="1909886"/>
              <a:ext cx="1125514" cy="718891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8226386C-1C90-47E1-9FAB-FE17659BA719}"/>
              </a:ext>
            </a:extLst>
          </p:cNvPr>
          <p:cNvGrpSpPr/>
          <p:nvPr/>
        </p:nvGrpSpPr>
        <p:grpSpPr>
          <a:xfrm>
            <a:off x="2552528" y="2239212"/>
            <a:ext cx="2571871" cy="795437"/>
            <a:chOff x="2536361" y="2267084"/>
            <a:chExt cx="2571871" cy="795437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1D8A509E-1D7E-4436-BECE-9500EA43864E}"/>
                </a:ext>
              </a:extLst>
            </p:cNvPr>
            <p:cNvSpPr/>
            <p:nvPr/>
          </p:nvSpPr>
          <p:spPr>
            <a:xfrm>
              <a:off x="2536361" y="2267084"/>
              <a:ext cx="1941341" cy="795437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Консоль</a:t>
              </a:r>
            </a:p>
          </p:txBody>
        </p: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C593DD1D-95DE-4FD6-9EAC-A0A68CBE643B}"/>
                </a:ext>
              </a:extLst>
            </p:cNvPr>
            <p:cNvCxnSpPr>
              <a:cxnSpLocks/>
              <a:stCxn id="13" idx="6"/>
              <a:endCxn id="6" idx="1"/>
            </p:cNvCxnSpPr>
            <p:nvPr/>
          </p:nvCxnSpPr>
          <p:spPr>
            <a:xfrm>
              <a:off x="4477702" y="2664803"/>
              <a:ext cx="630530" cy="8788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20F91623-9AC3-42D4-88B9-D3F81A7EF67E}"/>
              </a:ext>
            </a:extLst>
          </p:cNvPr>
          <p:cNvGrpSpPr/>
          <p:nvPr/>
        </p:nvGrpSpPr>
        <p:grpSpPr>
          <a:xfrm>
            <a:off x="5125327" y="897786"/>
            <a:ext cx="1941341" cy="1350215"/>
            <a:chOff x="5125327" y="897786"/>
            <a:chExt cx="1941341" cy="1350215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21CA7602-3963-49B8-AA74-0C645291B902}"/>
                </a:ext>
              </a:extLst>
            </p:cNvPr>
            <p:cNvSpPr/>
            <p:nvPr/>
          </p:nvSpPr>
          <p:spPr>
            <a:xfrm>
              <a:off x="5125327" y="897786"/>
              <a:ext cx="1941341" cy="795437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Библиотеки</a:t>
              </a:r>
            </a:p>
          </p:txBody>
        </p: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A0887E30-5965-4A67-8BDE-DB0BED378055}"/>
                </a:ext>
              </a:extLst>
            </p:cNvPr>
            <p:cNvCxnSpPr>
              <a:cxnSpLocks/>
              <a:stCxn id="25" idx="4"/>
              <a:endCxn id="6" idx="0"/>
            </p:cNvCxnSpPr>
            <p:nvPr/>
          </p:nvCxnSpPr>
          <p:spPr>
            <a:xfrm flipH="1">
              <a:off x="6079832" y="1693223"/>
              <a:ext cx="16166" cy="554778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48EE318E-4227-4141-B0F4-A1A8D4DD4350}"/>
              </a:ext>
            </a:extLst>
          </p:cNvPr>
          <p:cNvGrpSpPr/>
          <p:nvPr/>
        </p:nvGrpSpPr>
        <p:grpSpPr>
          <a:xfrm>
            <a:off x="7035264" y="1104847"/>
            <a:ext cx="2091355" cy="1540872"/>
            <a:chOff x="7035264" y="1104847"/>
            <a:chExt cx="2091355" cy="1540872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B68EB3CF-6C66-4010-A57E-CBF026DF4792}"/>
                </a:ext>
              </a:extLst>
            </p:cNvPr>
            <p:cNvSpPr/>
            <p:nvPr/>
          </p:nvSpPr>
          <p:spPr>
            <a:xfrm>
              <a:off x="7185278" y="1104847"/>
              <a:ext cx="1941341" cy="795437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Другая программа</a:t>
              </a:r>
            </a:p>
          </p:txBody>
        </p: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51C7E078-37A9-4E38-9BA0-692A74F8504E}"/>
                </a:ext>
              </a:extLst>
            </p:cNvPr>
            <p:cNvCxnSpPr>
              <a:cxnSpLocks/>
              <a:stCxn id="10" idx="4"/>
              <a:endCxn id="6" idx="3"/>
            </p:cNvCxnSpPr>
            <p:nvPr/>
          </p:nvCxnSpPr>
          <p:spPr>
            <a:xfrm flipH="1">
              <a:off x="7035264" y="1900284"/>
              <a:ext cx="1120685" cy="74543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8A5E87E0-8FC0-412C-9C44-D047635C1708}"/>
              </a:ext>
            </a:extLst>
          </p:cNvPr>
          <p:cNvGrpSpPr/>
          <p:nvPr/>
        </p:nvGrpSpPr>
        <p:grpSpPr>
          <a:xfrm>
            <a:off x="7035264" y="2201889"/>
            <a:ext cx="2663582" cy="795437"/>
            <a:chOff x="6668792" y="2187173"/>
            <a:chExt cx="2663582" cy="795437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C55C86F5-F9D2-40E6-889D-62BC9AC58245}"/>
                </a:ext>
              </a:extLst>
            </p:cNvPr>
            <p:cNvSpPr/>
            <p:nvPr/>
          </p:nvSpPr>
          <p:spPr>
            <a:xfrm>
              <a:off x="7391033" y="2187173"/>
              <a:ext cx="1941341" cy="795437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База данных</a:t>
              </a:r>
            </a:p>
          </p:txBody>
        </p:sp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6CF4C38A-32A3-4992-B452-9C5EAF595216}"/>
                </a:ext>
              </a:extLst>
            </p:cNvPr>
            <p:cNvCxnSpPr>
              <a:cxnSpLocks/>
              <a:stCxn id="14" idx="2"/>
              <a:endCxn id="6" idx="3"/>
            </p:cNvCxnSpPr>
            <p:nvPr/>
          </p:nvCxnSpPr>
          <p:spPr>
            <a:xfrm flipH="1">
              <a:off x="6668792" y="2584892"/>
              <a:ext cx="722241" cy="46111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Группа 165">
            <a:extLst>
              <a:ext uri="{FF2B5EF4-FFF2-40B4-BE49-F238E27FC236}">
                <a16:creationId xmlns:a16="http://schemas.microsoft.com/office/drawing/2014/main" id="{D61BFCC4-2756-48FA-81A3-4FD9D5BFF547}"/>
              </a:ext>
            </a:extLst>
          </p:cNvPr>
          <p:cNvGrpSpPr/>
          <p:nvPr/>
        </p:nvGrpSpPr>
        <p:grpSpPr>
          <a:xfrm>
            <a:off x="7035265" y="3361035"/>
            <a:ext cx="2241368" cy="824695"/>
            <a:chOff x="7035265" y="3361035"/>
            <a:chExt cx="2241368" cy="824695"/>
          </a:xfrm>
        </p:grpSpPr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24652327-49AA-49D6-8653-2E0B7CF1C797}"/>
                </a:ext>
              </a:extLst>
            </p:cNvPr>
            <p:cNvCxnSpPr>
              <a:cxnSpLocks/>
              <a:stCxn id="7" idx="3"/>
              <a:endCxn id="64" idx="2"/>
            </p:cNvCxnSpPr>
            <p:nvPr/>
          </p:nvCxnSpPr>
          <p:spPr>
            <a:xfrm flipV="1">
              <a:off x="7035265" y="3773383"/>
              <a:ext cx="300027" cy="375835"/>
            </a:xfrm>
            <a:prstGeom prst="straightConnector1">
              <a:avLst/>
            </a:prstGeom>
            <a:ln w="28575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90A97F4E-5EA6-49CA-85DE-21FAD1A991D1}"/>
                </a:ext>
              </a:extLst>
            </p:cNvPr>
            <p:cNvSpPr/>
            <p:nvPr/>
          </p:nvSpPr>
          <p:spPr>
            <a:xfrm>
              <a:off x="7335292" y="3361035"/>
              <a:ext cx="1941341" cy="824695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Что?</a:t>
              </a:r>
            </a:p>
          </p:txBody>
        </p:sp>
      </p:grpSp>
      <p:grpSp>
        <p:nvGrpSpPr>
          <p:cNvPr id="165" name="Группа 164">
            <a:extLst>
              <a:ext uri="{FF2B5EF4-FFF2-40B4-BE49-F238E27FC236}">
                <a16:creationId xmlns:a16="http://schemas.microsoft.com/office/drawing/2014/main" id="{E7B2FDF6-A873-445E-BE59-7B58789C4340}"/>
              </a:ext>
            </a:extLst>
          </p:cNvPr>
          <p:cNvGrpSpPr/>
          <p:nvPr/>
        </p:nvGrpSpPr>
        <p:grpSpPr>
          <a:xfrm>
            <a:off x="2867793" y="3417885"/>
            <a:ext cx="2256607" cy="795437"/>
            <a:chOff x="2867793" y="3417885"/>
            <a:chExt cx="2256607" cy="795437"/>
          </a:xfrm>
        </p:grpSpPr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78C0C21C-D07A-49D6-BE42-9A8815224EF0}"/>
                </a:ext>
              </a:extLst>
            </p:cNvPr>
            <p:cNvCxnSpPr>
              <a:cxnSpLocks/>
              <a:stCxn id="7" idx="1"/>
              <a:endCxn id="66" idx="6"/>
            </p:cNvCxnSpPr>
            <p:nvPr/>
          </p:nvCxnSpPr>
          <p:spPr>
            <a:xfrm flipH="1" flipV="1">
              <a:off x="4809134" y="3815604"/>
              <a:ext cx="315266" cy="333614"/>
            </a:xfrm>
            <a:prstGeom prst="straightConnector1">
              <a:avLst/>
            </a:prstGeom>
            <a:ln w="28575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0314E3B4-FE67-41B8-8081-1F711947C19C}"/>
                </a:ext>
              </a:extLst>
            </p:cNvPr>
            <p:cNvSpPr/>
            <p:nvPr/>
          </p:nvSpPr>
          <p:spPr>
            <a:xfrm>
              <a:off x="2867793" y="3417885"/>
              <a:ext cx="1941341" cy="795437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Где?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1849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65FCF-C651-4F69-BFA9-70C9598C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AE86A-48C0-4F35-93DA-9960FF437165}"/>
              </a:ext>
            </a:extLst>
          </p:cNvPr>
          <p:cNvSpPr txBox="1"/>
          <p:nvPr/>
        </p:nvSpPr>
        <p:spPr>
          <a:xfrm>
            <a:off x="779739" y="2269503"/>
            <a:ext cx="56121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 = 10;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* y = &amp;x;</a:t>
            </a:r>
          </a:p>
          <a:p>
            <a:pPr lvl="1"/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pt-B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 = %d\n"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x);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*y = *y + 1;</a:t>
            </a:r>
          </a:p>
          <a:p>
            <a:pPr lvl="1"/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pt-B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 = %d\n"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x);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F046C-9238-4AD1-914F-53561E3A1181}"/>
              </a:ext>
            </a:extLst>
          </p:cNvPr>
          <p:cNvSpPr txBox="1"/>
          <p:nvPr/>
        </p:nvSpPr>
        <p:spPr>
          <a:xfrm>
            <a:off x="8719902" y="2373389"/>
            <a:ext cx="284720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FF0000"/>
                </a:solidFill>
                <a:latin typeface="Arial Unicode MS" panose="020B0604020202020204" pitchFamily="34" charset="-128"/>
              </a:rPr>
              <a:t>Что напечатает данная программа?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C1D6D8-4BDB-4E00-9B99-18EC8F1A7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907" y="4593068"/>
            <a:ext cx="1173062" cy="73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0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0778E-5D67-456D-A864-6E2EF405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Адресная арифметика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C03B726-25AC-4F7D-B322-A3D922C74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8929" y="1889134"/>
            <a:ext cx="826675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dirty="0"/>
              <a:t>(адрес в указателе) + (значение </a:t>
            </a:r>
            <a:r>
              <a:rPr lang="ru-RU" altLang="ru-RU" sz="2400" dirty="0" err="1"/>
              <a:t>int_выражения</a:t>
            </a:r>
            <a:r>
              <a:rPr lang="ru-RU" altLang="ru-RU" sz="2400" dirty="0"/>
              <a:t>)*</a:t>
            </a:r>
            <a:r>
              <a:rPr lang="ru-RU" altLang="ru-RU" sz="2400" dirty="0" err="1"/>
              <a:t>sizeof</a:t>
            </a:r>
            <a:r>
              <a:rPr lang="ru-RU" altLang="ru-RU" sz="2400" dirty="0"/>
              <a:t>(&lt;тип&gt;)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33CF4F-33D9-4009-8634-3CEA08E56F20}"/>
              </a:ext>
            </a:extLst>
          </p:cNvPr>
          <p:cNvSpPr txBox="1"/>
          <p:nvPr/>
        </p:nvSpPr>
        <p:spPr>
          <a:xfrm>
            <a:off x="722362" y="1796802"/>
            <a:ext cx="2297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Сложение: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44AE2-ED81-423E-B0A0-0CB477441799}"/>
              </a:ext>
            </a:extLst>
          </p:cNvPr>
          <p:cNvSpPr txBox="1"/>
          <p:nvPr/>
        </p:nvSpPr>
        <p:spPr>
          <a:xfrm>
            <a:off x="3658929" y="2839727"/>
            <a:ext cx="210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x = 10;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&amp;x;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+ 1;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624E0-6F8E-4466-952E-FCCB0294596F}"/>
              </a:ext>
            </a:extLst>
          </p:cNvPr>
          <p:cNvSpPr txBox="1"/>
          <p:nvPr/>
        </p:nvSpPr>
        <p:spPr>
          <a:xfrm>
            <a:off x="7318520" y="6101682"/>
            <a:ext cx="4607159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ru-RU" sz="2400" dirty="0"/>
              <a:t>Возвращаемое значение – адрес!</a:t>
            </a:r>
          </a:p>
        </p:txBody>
      </p:sp>
    </p:spTree>
    <p:extLst>
      <p:ext uri="{BB962C8B-B14F-4D97-AF65-F5344CB8AC3E}">
        <p14:creationId xmlns:p14="http://schemas.microsoft.com/office/powerpoint/2010/main" val="80478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0778E-5D67-456D-A864-6E2EF405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Адресная арифметика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C03B726-25AC-4F7D-B322-A3D922C74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8929" y="1889134"/>
            <a:ext cx="826675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dirty="0"/>
              <a:t>(адрес в указателе) + (значение </a:t>
            </a:r>
            <a:r>
              <a:rPr lang="ru-RU" altLang="ru-RU" sz="2400" dirty="0" err="1"/>
              <a:t>int_выражения</a:t>
            </a:r>
            <a:r>
              <a:rPr lang="ru-RU" altLang="ru-RU" sz="2400" dirty="0"/>
              <a:t>)*</a:t>
            </a:r>
            <a:r>
              <a:rPr lang="ru-RU" altLang="ru-RU" sz="2400" dirty="0" err="1"/>
              <a:t>sizeof</a:t>
            </a:r>
            <a:r>
              <a:rPr lang="ru-RU" altLang="ru-RU" sz="2400" dirty="0"/>
              <a:t>(&lt;тип&gt;)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33CF4F-33D9-4009-8634-3CEA08E56F20}"/>
              </a:ext>
            </a:extLst>
          </p:cNvPr>
          <p:cNvSpPr txBox="1"/>
          <p:nvPr/>
        </p:nvSpPr>
        <p:spPr>
          <a:xfrm>
            <a:off x="722362" y="1796802"/>
            <a:ext cx="2297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Сложение: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44AE2-ED81-423E-B0A0-0CB477441799}"/>
              </a:ext>
            </a:extLst>
          </p:cNvPr>
          <p:cNvSpPr txBox="1"/>
          <p:nvPr/>
        </p:nvSpPr>
        <p:spPr>
          <a:xfrm>
            <a:off x="3658929" y="2839727"/>
            <a:ext cx="210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x = 10;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&amp;x;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+ 1;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861C53-CC16-4FC1-BB6C-78B57097484C}"/>
              </a:ext>
            </a:extLst>
          </p:cNvPr>
          <p:cNvSpPr txBox="1"/>
          <p:nvPr/>
        </p:nvSpPr>
        <p:spPr>
          <a:xfrm>
            <a:off x="1871042" y="5284658"/>
            <a:ext cx="93920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0x0000002ABDBAF97</a:t>
            </a:r>
            <a:r>
              <a:rPr lang="en-US" sz="2800" dirty="0"/>
              <a:t>8 </a:t>
            </a:r>
            <a:r>
              <a:rPr lang="ru-RU" sz="2800" dirty="0"/>
              <a:t> = 0x0000002ABDBAF974</a:t>
            </a:r>
            <a:r>
              <a:rPr lang="en-US" sz="2800" dirty="0"/>
              <a:t> + 1*4</a:t>
            </a:r>
            <a:endParaRPr lang="ru-RU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3AC1FC-A454-4CE4-A0E1-3CE152A3B0DC}"/>
              </a:ext>
            </a:extLst>
          </p:cNvPr>
          <p:cNvSpPr txBox="1"/>
          <p:nvPr/>
        </p:nvSpPr>
        <p:spPr>
          <a:xfrm>
            <a:off x="6862619" y="3401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//</a:t>
            </a:r>
            <a:r>
              <a:rPr lang="en-US" sz="1800" dirty="0" err="1">
                <a:solidFill>
                  <a:srgbClr val="000000"/>
                </a:solidFill>
              </a:rPr>
              <a:t>ptr</a:t>
            </a:r>
            <a:r>
              <a:rPr lang="en-US" sz="1800" dirty="0">
                <a:solidFill>
                  <a:srgbClr val="000000"/>
                </a:solidFill>
              </a:rPr>
              <a:t> = </a:t>
            </a:r>
            <a:r>
              <a:rPr lang="ru-RU" dirty="0"/>
              <a:t>0x0000002ABDBAF974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306F48-2C87-4E36-A557-331DCCF4718D}"/>
              </a:ext>
            </a:extLst>
          </p:cNvPr>
          <p:cNvSpPr txBox="1"/>
          <p:nvPr/>
        </p:nvSpPr>
        <p:spPr>
          <a:xfrm>
            <a:off x="6862619" y="36707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//</a:t>
            </a:r>
            <a:r>
              <a:rPr lang="en-US" sz="1800" dirty="0" err="1">
                <a:solidFill>
                  <a:srgbClr val="000000"/>
                </a:solidFill>
              </a:rPr>
              <a:t>ptr</a:t>
            </a:r>
            <a:r>
              <a:rPr lang="en-US" sz="1800" dirty="0">
                <a:solidFill>
                  <a:srgbClr val="000000"/>
                </a:solidFill>
              </a:rPr>
              <a:t> = </a:t>
            </a:r>
            <a:r>
              <a:rPr lang="ru-RU" dirty="0"/>
              <a:t>0x0000002ABDBAF97</a:t>
            </a:r>
            <a:r>
              <a:rPr lang="en-US" dirty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9388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0778E-5D67-456D-A864-6E2EF405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Адресная арифметика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9A0566F-75E3-4965-9CC5-87EA4F9C3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295" y="1777159"/>
            <a:ext cx="826675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dirty="0"/>
              <a:t>(адрес в указателе) - (значение </a:t>
            </a:r>
            <a:r>
              <a:rPr lang="ru-RU" altLang="ru-RU" sz="2400" dirty="0" err="1"/>
              <a:t>int_выражения</a:t>
            </a:r>
            <a:r>
              <a:rPr lang="ru-RU" altLang="ru-RU" sz="2400" dirty="0"/>
              <a:t>)*</a:t>
            </a:r>
            <a:r>
              <a:rPr lang="ru-RU" altLang="ru-RU" sz="2400" dirty="0" err="1"/>
              <a:t>sizeof</a:t>
            </a:r>
            <a:r>
              <a:rPr lang="ru-RU" altLang="ru-RU" sz="2400" dirty="0"/>
              <a:t>(&lt;тип&gt;)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0F949-59C2-4664-A09E-035D52A2B877}"/>
              </a:ext>
            </a:extLst>
          </p:cNvPr>
          <p:cNvSpPr txBox="1"/>
          <p:nvPr/>
        </p:nvSpPr>
        <p:spPr>
          <a:xfrm>
            <a:off x="695728" y="1684827"/>
            <a:ext cx="2460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Вычитание: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44AE2-ED81-423E-B0A0-0CB477441799}"/>
              </a:ext>
            </a:extLst>
          </p:cNvPr>
          <p:cNvSpPr txBox="1"/>
          <p:nvPr/>
        </p:nvSpPr>
        <p:spPr>
          <a:xfrm>
            <a:off x="4776529" y="2839727"/>
            <a:ext cx="210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x = 10;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&amp;x;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1;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1B0D4-29BF-406B-8CD3-125DC0F31D12}"/>
              </a:ext>
            </a:extLst>
          </p:cNvPr>
          <p:cNvSpPr txBox="1"/>
          <p:nvPr/>
        </p:nvSpPr>
        <p:spPr>
          <a:xfrm>
            <a:off x="8348664" y="3393725"/>
            <a:ext cx="3418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//</a:t>
            </a:r>
            <a:r>
              <a:rPr lang="en-US" sz="1800" dirty="0" err="1">
                <a:solidFill>
                  <a:srgbClr val="000000"/>
                </a:solidFill>
              </a:rPr>
              <a:t>ptr</a:t>
            </a:r>
            <a:r>
              <a:rPr lang="en-US" sz="1800" dirty="0">
                <a:solidFill>
                  <a:srgbClr val="000000"/>
                </a:solidFill>
              </a:rPr>
              <a:t> = </a:t>
            </a:r>
            <a:r>
              <a:rPr lang="ru-RU" dirty="0"/>
              <a:t>0x0000003E8D2FF834</a:t>
            </a:r>
          </a:p>
          <a:p>
            <a:r>
              <a:rPr lang="en-US" sz="1800" dirty="0">
                <a:solidFill>
                  <a:srgbClr val="000000"/>
                </a:solidFill>
              </a:rPr>
              <a:t>//</a:t>
            </a:r>
            <a:r>
              <a:rPr lang="en-US" sz="1800" dirty="0" err="1">
                <a:solidFill>
                  <a:srgbClr val="000000"/>
                </a:solidFill>
              </a:rPr>
              <a:t>ptr</a:t>
            </a:r>
            <a:r>
              <a:rPr lang="en-US" sz="1800" dirty="0">
                <a:solidFill>
                  <a:srgbClr val="000000"/>
                </a:solidFill>
              </a:rPr>
              <a:t> = </a:t>
            </a:r>
            <a:r>
              <a:rPr lang="ru-RU" dirty="0"/>
              <a:t>0x0000003E8D2FF830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F607AC-5465-43B2-B7C5-E36F51156B35}"/>
              </a:ext>
            </a:extLst>
          </p:cNvPr>
          <p:cNvSpPr txBox="1"/>
          <p:nvPr/>
        </p:nvSpPr>
        <p:spPr>
          <a:xfrm>
            <a:off x="1871042" y="5284658"/>
            <a:ext cx="93920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0x0000003E8D2FF830 = 0x0000003E8D2FF834</a:t>
            </a:r>
            <a:r>
              <a:rPr lang="en-US" sz="2800" dirty="0"/>
              <a:t> - 1*4</a:t>
            </a:r>
            <a:endParaRPr lang="ru-RU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7AA0B-236B-4648-A04F-F986BC4462F0}"/>
              </a:ext>
            </a:extLst>
          </p:cNvPr>
          <p:cNvSpPr txBox="1"/>
          <p:nvPr/>
        </p:nvSpPr>
        <p:spPr>
          <a:xfrm>
            <a:off x="7318520" y="6101682"/>
            <a:ext cx="4607159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ru-RU" sz="2400" dirty="0"/>
              <a:t>Возвращаемое значение – адрес!</a:t>
            </a:r>
          </a:p>
        </p:txBody>
      </p:sp>
    </p:spTree>
    <p:extLst>
      <p:ext uri="{BB962C8B-B14F-4D97-AF65-F5344CB8AC3E}">
        <p14:creationId xmlns:p14="http://schemas.microsoft.com/office/powerpoint/2010/main" val="3691392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A021CC-0B8F-4480-B7D8-29452E63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Адресная арифметика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825BDB1-F6FC-473B-9369-24A7D18E1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295" y="1777159"/>
            <a:ext cx="7690823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dirty="0"/>
              <a:t>*((адрес в указателе) + (значение индекса)*</a:t>
            </a:r>
            <a:r>
              <a:rPr lang="ru-RU" altLang="ru-RU" sz="2400" dirty="0" err="1"/>
              <a:t>sizeof</a:t>
            </a:r>
            <a:r>
              <a:rPr lang="ru-RU" altLang="ru-RU" sz="2400" dirty="0"/>
              <a:t>(&lt;тип&gt;))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30FF1-FCC6-481E-BC61-DA4895C272E8}"/>
              </a:ext>
            </a:extLst>
          </p:cNvPr>
          <p:cNvSpPr txBox="1"/>
          <p:nvPr/>
        </p:nvSpPr>
        <p:spPr>
          <a:xfrm>
            <a:off x="695728" y="1684827"/>
            <a:ext cx="2680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Индексация: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7CA6D-ED19-4383-81C3-DDE41863AAC4}"/>
              </a:ext>
            </a:extLst>
          </p:cNvPr>
          <p:cNvSpPr txBox="1"/>
          <p:nvPr/>
        </p:nvSpPr>
        <p:spPr>
          <a:xfrm>
            <a:off x="4776529" y="2839727"/>
            <a:ext cx="210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x = 10;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&amp;x;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&amp;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[1];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932B3-8B0B-461C-8167-95A16511326E}"/>
              </a:ext>
            </a:extLst>
          </p:cNvPr>
          <p:cNvSpPr txBox="1"/>
          <p:nvPr/>
        </p:nvSpPr>
        <p:spPr>
          <a:xfrm>
            <a:off x="1871042" y="5284658"/>
            <a:ext cx="93920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2. </a:t>
            </a:r>
            <a:r>
              <a:rPr lang="ru-RU" sz="2800" dirty="0"/>
              <a:t>0x0000001F33AFFB28 = </a:t>
            </a:r>
            <a:r>
              <a:rPr lang="en-US" sz="2800" dirty="0"/>
              <a:t>&amp;(</a:t>
            </a:r>
            <a:r>
              <a:rPr lang="ru-RU" sz="2800" dirty="0"/>
              <a:t>ЧИСЛО</a:t>
            </a:r>
            <a:r>
              <a:rPr lang="en-US" sz="2800" dirty="0"/>
              <a:t>)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938D7-EF47-422E-B93A-B66411C77DFE}"/>
              </a:ext>
            </a:extLst>
          </p:cNvPr>
          <p:cNvSpPr txBox="1"/>
          <p:nvPr/>
        </p:nvSpPr>
        <p:spPr>
          <a:xfrm>
            <a:off x="5480484" y="6172075"/>
            <a:ext cx="6432980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ru-RU" sz="2400" dirty="0"/>
              <a:t>Возвращаемое значение – значение по адресу!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819FD8-D7FC-45E6-BD33-FC03E5B696B0}"/>
              </a:ext>
            </a:extLst>
          </p:cNvPr>
          <p:cNvSpPr txBox="1"/>
          <p:nvPr/>
        </p:nvSpPr>
        <p:spPr>
          <a:xfrm>
            <a:off x="8160797" y="3393725"/>
            <a:ext cx="3468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//</a:t>
            </a:r>
            <a:r>
              <a:rPr lang="en-US" sz="1800" dirty="0" err="1">
                <a:solidFill>
                  <a:srgbClr val="000000"/>
                </a:solidFill>
              </a:rPr>
              <a:t>ptr</a:t>
            </a:r>
            <a:r>
              <a:rPr lang="en-US" sz="1800" dirty="0">
                <a:solidFill>
                  <a:srgbClr val="000000"/>
                </a:solidFill>
              </a:rPr>
              <a:t> = </a:t>
            </a:r>
            <a:r>
              <a:rPr lang="ru-RU" dirty="0"/>
              <a:t>0x0000001F33AFFB24</a:t>
            </a:r>
          </a:p>
          <a:p>
            <a:r>
              <a:rPr lang="en-US" sz="1800" dirty="0">
                <a:solidFill>
                  <a:srgbClr val="000000"/>
                </a:solidFill>
              </a:rPr>
              <a:t>//</a:t>
            </a:r>
            <a:r>
              <a:rPr lang="en-US" sz="1800" dirty="0" err="1">
                <a:solidFill>
                  <a:srgbClr val="000000"/>
                </a:solidFill>
              </a:rPr>
              <a:t>ptr</a:t>
            </a:r>
            <a:r>
              <a:rPr lang="en-US" sz="1800" dirty="0">
                <a:solidFill>
                  <a:srgbClr val="000000"/>
                </a:solidFill>
              </a:rPr>
              <a:t> = </a:t>
            </a:r>
            <a:r>
              <a:rPr lang="ru-RU" dirty="0"/>
              <a:t>0x0000001F33AFFB28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75C71-22BC-4D1B-BE3B-A91DDD66BA5C}"/>
              </a:ext>
            </a:extLst>
          </p:cNvPr>
          <p:cNvSpPr txBox="1"/>
          <p:nvPr/>
        </p:nvSpPr>
        <p:spPr>
          <a:xfrm>
            <a:off x="1871041" y="4671737"/>
            <a:ext cx="93920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1. </a:t>
            </a:r>
            <a:r>
              <a:rPr lang="ru-RU" sz="2800" dirty="0"/>
              <a:t>ЧИСЛО = *(0x0000001F33AFFB24</a:t>
            </a:r>
            <a:r>
              <a:rPr lang="en-US" sz="2800" dirty="0"/>
              <a:t> + 1*4</a:t>
            </a:r>
            <a:r>
              <a:rPr lang="ru-RU" sz="28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7FA13-CFCC-462D-978C-6337B40EB89A}"/>
              </a:ext>
            </a:extLst>
          </p:cNvPr>
          <p:cNvSpPr txBox="1"/>
          <p:nvPr/>
        </p:nvSpPr>
        <p:spPr>
          <a:xfrm>
            <a:off x="172593" y="5987409"/>
            <a:ext cx="3396895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Напомнила ли вам что-нибудь подобная запись?</a:t>
            </a:r>
          </a:p>
        </p:txBody>
      </p:sp>
    </p:spTree>
    <p:extLst>
      <p:ext uri="{BB962C8B-B14F-4D97-AF65-F5344CB8AC3E}">
        <p14:creationId xmlns:p14="http://schemas.microsoft.com/office/powerpoint/2010/main" val="199672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F1AFD7-E1C7-4C14-8636-19B02C5C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 и массивы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47972-8ED0-4758-B495-93C5D993383F}"/>
              </a:ext>
            </a:extLst>
          </p:cNvPr>
          <p:cNvSpPr txBox="1"/>
          <p:nvPr/>
        </p:nvSpPr>
        <p:spPr>
          <a:xfrm>
            <a:off x="4965113" y="1253948"/>
            <a:ext cx="2261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Заметим!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D2DEC-A8D3-4E87-9E9F-45213DCFE7FB}"/>
              </a:ext>
            </a:extLst>
          </p:cNvPr>
          <p:cNvSpPr txBox="1"/>
          <p:nvPr/>
        </p:nvSpPr>
        <p:spPr>
          <a:xfrm>
            <a:off x="2258627" y="2415741"/>
            <a:ext cx="2831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&amp;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[1];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6F388-2E29-49A8-AD6D-EAE1C8F775FB}"/>
              </a:ext>
            </a:extLst>
          </p:cNvPr>
          <p:cNvSpPr txBox="1"/>
          <p:nvPr/>
        </p:nvSpPr>
        <p:spPr>
          <a:xfrm>
            <a:off x="7432829" y="2372018"/>
            <a:ext cx="28563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+ 1;</a:t>
            </a:r>
            <a:endParaRPr lang="ru-RU" sz="2400" dirty="0"/>
          </a:p>
        </p:txBody>
      </p:sp>
      <p:sp>
        <p:nvSpPr>
          <p:cNvPr id="8" name="Равно 7">
            <a:extLst>
              <a:ext uri="{FF2B5EF4-FFF2-40B4-BE49-F238E27FC236}">
                <a16:creationId xmlns:a16="http://schemas.microsoft.com/office/drawing/2014/main" id="{54870A2C-7412-4D20-9066-90E25A9AD33F}"/>
              </a:ext>
            </a:extLst>
          </p:cNvPr>
          <p:cNvSpPr/>
          <p:nvPr/>
        </p:nvSpPr>
        <p:spPr>
          <a:xfrm>
            <a:off x="5592932" y="2372018"/>
            <a:ext cx="804909" cy="505388"/>
          </a:xfrm>
          <a:prstGeom prst="mathEqual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schemeClr val="tx1"/>
              </a:solidFill>
            </a:endParaRPr>
          </a:p>
        </p:txBody>
      </p:sp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ED8F9C11-8944-4715-82D9-A29B89FE7CCB}"/>
              </a:ext>
            </a:extLst>
          </p:cNvPr>
          <p:cNvSpPr/>
          <p:nvPr/>
        </p:nvSpPr>
        <p:spPr>
          <a:xfrm>
            <a:off x="5729056" y="3031235"/>
            <a:ext cx="532660" cy="736847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850B2CB-4B09-4E41-B9AC-790B964043D8}"/>
              </a:ext>
            </a:extLst>
          </p:cNvPr>
          <p:cNvGrpSpPr/>
          <p:nvPr/>
        </p:nvGrpSpPr>
        <p:grpSpPr>
          <a:xfrm>
            <a:off x="2258627" y="3940433"/>
            <a:ext cx="9007136" cy="505388"/>
            <a:chOff x="2258627" y="5128140"/>
            <a:chExt cx="9007136" cy="50538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76854A-AE10-4AAC-8D2B-6292F6AB3941}"/>
                </a:ext>
              </a:extLst>
            </p:cNvPr>
            <p:cNvSpPr txBox="1"/>
            <p:nvPr/>
          </p:nvSpPr>
          <p:spPr>
            <a:xfrm>
              <a:off x="2258627" y="5150002"/>
              <a:ext cx="29880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Cascadia Mono" panose="020B0609020000020004" pitchFamily="49" charset="0"/>
                </a:rPr>
                <a:t>int</a:t>
              </a:r>
              <a:r>
                <a:rPr lang="en-US" sz="2400" dirty="0">
                  <a:solidFill>
                    <a:srgbClr val="000000"/>
                  </a:solidFill>
                  <a:latin typeface="Cascadia Mono" panose="020B0609020000020004" pitchFamily="49" charset="0"/>
                </a:rPr>
                <a:t> x =</a:t>
              </a:r>
              <a:r>
                <a:rPr lang="ru-RU" sz="2400" dirty="0">
                  <a:solidFill>
                    <a:srgbClr val="000000"/>
                  </a:solidFill>
                  <a:latin typeface="Cascadia Mono" panose="020B0609020000020004" pitchFamily="49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Cascadia Mono" panose="020B0609020000020004" pitchFamily="49" charset="0"/>
                </a:rPr>
                <a:t>ptr</a:t>
              </a:r>
              <a:r>
                <a:rPr lang="en-US" sz="2400" dirty="0">
                  <a:solidFill>
                    <a:srgbClr val="000000"/>
                  </a:solidFill>
                  <a:latin typeface="Cascadia Mono" panose="020B0609020000020004" pitchFamily="49" charset="0"/>
                </a:rPr>
                <a:t>[1];</a:t>
              </a:r>
              <a:endParaRPr lang="ru-RU" sz="2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C68DBB-1C7C-45AB-A134-4B84DA9C4F41}"/>
                </a:ext>
              </a:extLst>
            </p:cNvPr>
            <p:cNvSpPr txBox="1"/>
            <p:nvPr/>
          </p:nvSpPr>
          <p:spPr>
            <a:xfrm>
              <a:off x="7432829" y="5150002"/>
              <a:ext cx="383293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Cascadia Mono" panose="020B0609020000020004" pitchFamily="49" charset="0"/>
                </a:rPr>
                <a:t>int</a:t>
              </a:r>
              <a:r>
                <a:rPr lang="en-US" sz="2400" dirty="0">
                  <a:solidFill>
                    <a:srgbClr val="000000"/>
                  </a:solidFill>
                  <a:latin typeface="Cascadia Mono" panose="020B0609020000020004" pitchFamily="49" charset="0"/>
                </a:rPr>
                <a:t> x = </a:t>
              </a:r>
              <a:r>
                <a:rPr lang="ru-RU" sz="2400" dirty="0">
                  <a:solidFill>
                    <a:srgbClr val="000000"/>
                  </a:solidFill>
                  <a:latin typeface="Cascadia Mono" panose="020B0609020000020004" pitchFamily="49" charset="0"/>
                </a:rPr>
                <a:t>*(</a:t>
              </a:r>
              <a:r>
                <a:rPr lang="en-US" sz="2400" dirty="0" err="1">
                  <a:solidFill>
                    <a:srgbClr val="000000"/>
                  </a:solidFill>
                  <a:latin typeface="Cascadia Mono" panose="020B0609020000020004" pitchFamily="49" charset="0"/>
                </a:rPr>
                <a:t>ptr</a:t>
              </a:r>
              <a:r>
                <a:rPr lang="en-US" sz="2400" dirty="0">
                  <a:solidFill>
                    <a:srgbClr val="000000"/>
                  </a:solidFill>
                  <a:latin typeface="Cascadia Mono" panose="020B0609020000020004" pitchFamily="49" charset="0"/>
                </a:rPr>
                <a:t> + 1</a:t>
              </a:r>
              <a:r>
                <a:rPr lang="ru-RU" sz="2400" dirty="0">
                  <a:solidFill>
                    <a:srgbClr val="000000"/>
                  </a:solidFill>
                  <a:latin typeface="Cascadia Mono" panose="020B0609020000020004" pitchFamily="49" charset="0"/>
                </a:rPr>
                <a:t>)</a:t>
              </a:r>
              <a:r>
                <a:rPr lang="en-US" sz="2400" dirty="0">
                  <a:solidFill>
                    <a:srgbClr val="000000"/>
                  </a:solidFill>
                  <a:latin typeface="Cascadia Mono" panose="020B0609020000020004" pitchFamily="49" charset="0"/>
                </a:rPr>
                <a:t>;</a:t>
              </a:r>
              <a:endParaRPr lang="ru-RU" sz="2400" dirty="0"/>
            </a:p>
          </p:txBody>
        </p:sp>
        <p:sp>
          <p:nvSpPr>
            <p:cNvPr id="12" name="Равно 11">
              <a:extLst>
                <a:ext uri="{FF2B5EF4-FFF2-40B4-BE49-F238E27FC236}">
                  <a16:creationId xmlns:a16="http://schemas.microsoft.com/office/drawing/2014/main" id="{492DF149-06B3-4265-9ADC-99655B8AEAE8}"/>
                </a:ext>
              </a:extLst>
            </p:cNvPr>
            <p:cNvSpPr/>
            <p:nvPr/>
          </p:nvSpPr>
          <p:spPr>
            <a:xfrm>
              <a:off x="5643238" y="5128140"/>
              <a:ext cx="804909" cy="505388"/>
            </a:xfrm>
            <a:prstGeom prst="mathEqual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797635A-8F4E-4EA7-974D-AF3A24132BE1}"/>
              </a:ext>
            </a:extLst>
          </p:cNvPr>
          <p:cNvSpPr txBox="1"/>
          <p:nvPr/>
        </p:nvSpPr>
        <p:spPr>
          <a:xfrm>
            <a:off x="2751091" y="5831186"/>
            <a:ext cx="1372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Массивы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4CAE85-759A-47E2-BDC1-86381743C824}"/>
              </a:ext>
            </a:extLst>
          </p:cNvPr>
          <p:cNvSpPr txBox="1"/>
          <p:nvPr/>
        </p:nvSpPr>
        <p:spPr>
          <a:xfrm>
            <a:off x="8218503" y="5900568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Указатели</a:t>
            </a:r>
          </a:p>
        </p:txBody>
      </p:sp>
      <p:sp>
        <p:nvSpPr>
          <p:cNvPr id="17" name="Стрелка: вниз 16">
            <a:extLst>
              <a:ext uri="{FF2B5EF4-FFF2-40B4-BE49-F238E27FC236}">
                <a16:creationId xmlns:a16="http://schemas.microsoft.com/office/drawing/2014/main" id="{DF29F748-C38D-40A6-B894-2E8439D0DA01}"/>
              </a:ext>
            </a:extLst>
          </p:cNvPr>
          <p:cNvSpPr/>
          <p:nvPr/>
        </p:nvSpPr>
        <p:spPr>
          <a:xfrm>
            <a:off x="5734166" y="4748305"/>
            <a:ext cx="532660" cy="736847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DD75DB-3DE6-480F-95F9-3DF523D78FD3}"/>
              </a:ext>
            </a:extLst>
          </p:cNvPr>
          <p:cNvSpPr txBox="1"/>
          <p:nvPr/>
        </p:nvSpPr>
        <p:spPr>
          <a:xfrm>
            <a:off x="5772408" y="5746681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032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65127-CFBB-4E10-8A52-C4CB6C18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 и массивы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28DA51-C544-4A2B-865B-E924A2C02645}"/>
              </a:ext>
            </a:extLst>
          </p:cNvPr>
          <p:cNvSpPr txBox="1"/>
          <p:nvPr/>
        </p:nvSpPr>
        <p:spPr>
          <a:xfrm>
            <a:off x="581622" y="1010401"/>
            <a:ext cx="609600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ru-RU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</a:t>
            </a:r>
          </a:p>
          <a:p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x[5];</a:t>
            </a:r>
          </a:p>
          <a:p>
            <a:pPr lvl="1"/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5; i++)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x[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]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+ 1;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5; i++)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"%d 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,x[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x[2] = 10;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5; i++)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"%d 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x[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*(x + 2) = 3;</a:t>
            </a:r>
          </a:p>
          <a:p>
            <a:pPr lvl="1"/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5; i++)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"%d 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*(x +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811147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65127-CFBB-4E10-8A52-C4CB6C18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 и массивы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D4069-AB6F-414A-B9F5-E7123773CEC5}"/>
              </a:ext>
            </a:extLst>
          </p:cNvPr>
          <p:cNvSpPr txBox="1"/>
          <p:nvPr/>
        </p:nvSpPr>
        <p:spPr>
          <a:xfrm>
            <a:off x="581622" y="1010401"/>
            <a:ext cx="609600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ru-RU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</a:t>
            </a:r>
          </a:p>
          <a:p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x[5];</a:t>
            </a:r>
          </a:p>
          <a:p>
            <a:pPr lvl="1"/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5; i++)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x[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]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+ 1;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5; i++)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"%d 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,x[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x[2] = 10;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5; i++)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"%d 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x[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*(x + 2) = 3;</a:t>
            </a:r>
          </a:p>
          <a:p>
            <a:pPr lvl="1"/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5; i++)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"%d 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*(x +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6C987A-7F1A-4726-B471-E936C60D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869" y="3303846"/>
            <a:ext cx="2341390" cy="1353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C41BF5-31B2-454B-BEE0-00F63B41A463}"/>
              </a:ext>
            </a:extLst>
          </p:cNvPr>
          <p:cNvSpPr txBox="1"/>
          <p:nvPr/>
        </p:nvSpPr>
        <p:spPr>
          <a:xfrm>
            <a:off x="8397483" y="2645546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2435928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F696D-CD66-4E49-B40E-0E22E12E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Ksplice</a:t>
            </a:r>
            <a:r>
              <a:rPr lang="en-US" b="1" dirty="0"/>
              <a:t> Pointer Challenge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255C6-E8BC-4D14-8D9F-C1167B5B2D87}"/>
              </a:ext>
            </a:extLst>
          </p:cNvPr>
          <p:cNvSpPr txBox="1"/>
          <p:nvPr/>
        </p:nvSpPr>
        <p:spPr>
          <a:xfrm>
            <a:off x="924949" y="1865535"/>
            <a:ext cx="628371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x[5];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x);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"x+1=\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x + 1);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"&amp;x=\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&amp;x);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"&amp;x+1\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&amp;x + 1);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BB1F8-A48B-4A48-9988-B431465DAC41}"/>
              </a:ext>
            </a:extLst>
          </p:cNvPr>
          <p:cNvSpPr txBox="1"/>
          <p:nvPr/>
        </p:nvSpPr>
        <p:spPr>
          <a:xfrm>
            <a:off x="8705134" y="3030509"/>
            <a:ext cx="284720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FF0000"/>
                </a:solidFill>
                <a:latin typeface="Arial Unicode MS" panose="020B0604020202020204" pitchFamily="34" charset="-128"/>
              </a:rPr>
              <a:t>Что напечатает данная программа?</a:t>
            </a:r>
          </a:p>
        </p:txBody>
      </p:sp>
    </p:spTree>
    <p:extLst>
      <p:ext uri="{BB962C8B-B14F-4D97-AF65-F5344CB8AC3E}">
        <p14:creationId xmlns:p14="http://schemas.microsoft.com/office/powerpoint/2010/main" val="285089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332D2-5171-42BC-B8C3-17A4A6D8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Ksplice</a:t>
            </a:r>
            <a:r>
              <a:rPr lang="en-US" b="1" dirty="0"/>
              <a:t> Pointer Challenge</a:t>
            </a:r>
            <a:endParaRPr lang="ru-RU" dirty="0"/>
          </a:p>
        </p:txBody>
      </p: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1D1ED1E5-073D-4D8E-A808-D5871BC7B2D5}"/>
              </a:ext>
            </a:extLst>
          </p:cNvPr>
          <p:cNvGrpSpPr/>
          <p:nvPr/>
        </p:nvGrpSpPr>
        <p:grpSpPr>
          <a:xfrm>
            <a:off x="304935" y="3835160"/>
            <a:ext cx="11786451" cy="1664520"/>
            <a:chOff x="287180" y="3684239"/>
            <a:chExt cx="12269086" cy="1732679"/>
          </a:xfrm>
        </p:grpSpPr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9C4B0CC1-C7F9-42F0-99C3-9DE52C9EF6E6}"/>
                </a:ext>
              </a:extLst>
            </p:cNvPr>
            <p:cNvGrpSpPr/>
            <p:nvPr/>
          </p:nvGrpSpPr>
          <p:grpSpPr>
            <a:xfrm>
              <a:off x="287180" y="3684239"/>
              <a:ext cx="12269086" cy="870015"/>
              <a:chOff x="349324" y="4714943"/>
              <a:chExt cx="5394528" cy="382532"/>
            </a:xfrm>
          </p:grpSpPr>
          <p:grpSp>
            <p:nvGrpSpPr>
              <p:cNvPr id="3" name="Группа 2">
                <a:extLst>
                  <a:ext uri="{FF2B5EF4-FFF2-40B4-BE49-F238E27FC236}">
                    <a16:creationId xmlns:a16="http://schemas.microsoft.com/office/drawing/2014/main" id="{1A32E540-281B-42B2-ABC4-902877BEC913}"/>
                  </a:ext>
                </a:extLst>
              </p:cNvPr>
              <p:cNvGrpSpPr/>
              <p:nvPr/>
            </p:nvGrpSpPr>
            <p:grpSpPr>
              <a:xfrm>
                <a:off x="349324" y="4714943"/>
                <a:ext cx="5394528" cy="237210"/>
                <a:chOff x="449447" y="5698516"/>
                <a:chExt cx="11493352" cy="505389"/>
              </a:xfrm>
            </p:grpSpPr>
            <p:sp>
              <p:nvSpPr>
                <p:cNvPr id="4" name="Блок-схема: перфолента 3">
                  <a:extLst>
                    <a:ext uri="{FF2B5EF4-FFF2-40B4-BE49-F238E27FC236}">
                      <a16:creationId xmlns:a16="http://schemas.microsoft.com/office/drawing/2014/main" id="{62AFD701-B5DF-48AE-A0C0-46EB1F89DC6C}"/>
                    </a:ext>
                  </a:extLst>
                </p:cNvPr>
                <p:cNvSpPr/>
                <p:nvPr/>
              </p:nvSpPr>
              <p:spPr>
                <a:xfrm rot="16200000">
                  <a:off x="1056156" y="5091808"/>
                  <a:ext cx="505388" cy="1718805"/>
                </a:xfrm>
                <a:prstGeom prst="flowChartPunchedTap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" name="Блок-схема: перфолента 4">
                  <a:extLst>
                    <a:ext uri="{FF2B5EF4-FFF2-40B4-BE49-F238E27FC236}">
                      <a16:creationId xmlns:a16="http://schemas.microsoft.com/office/drawing/2014/main" id="{5A05A7A1-1A93-4F9E-8707-0B09315939F1}"/>
                    </a:ext>
                  </a:extLst>
                </p:cNvPr>
                <p:cNvSpPr/>
                <p:nvPr/>
              </p:nvSpPr>
              <p:spPr>
                <a:xfrm rot="16200000">
                  <a:off x="10830703" y="5091807"/>
                  <a:ext cx="505388" cy="1718805"/>
                </a:xfrm>
                <a:prstGeom prst="flowChartPunchedTap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6" name="Группа 5">
                  <a:extLst>
                    <a:ext uri="{FF2B5EF4-FFF2-40B4-BE49-F238E27FC236}">
                      <a16:creationId xmlns:a16="http://schemas.microsoft.com/office/drawing/2014/main" id="{04CCB8FE-B589-4379-9B8F-32501D71EB1B}"/>
                    </a:ext>
                  </a:extLst>
                </p:cNvPr>
                <p:cNvGrpSpPr/>
                <p:nvPr/>
              </p:nvGrpSpPr>
              <p:grpSpPr>
                <a:xfrm rot="16200000">
                  <a:off x="2725130" y="3930617"/>
                  <a:ext cx="505388" cy="4041186"/>
                  <a:chOff x="7910004" y="1802806"/>
                  <a:chExt cx="1828800" cy="4041186"/>
                </a:xfrm>
              </p:grpSpPr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114A3379-454D-4CD1-97F3-F13D91B195F4}"/>
                      </a:ext>
                    </a:extLst>
                  </p:cNvPr>
                  <p:cNvSpPr/>
                  <p:nvPr/>
                </p:nvSpPr>
                <p:spPr>
                  <a:xfrm>
                    <a:off x="7910004" y="2308194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6" name="Прямоугольник 25">
                    <a:extLst>
                      <a:ext uri="{FF2B5EF4-FFF2-40B4-BE49-F238E27FC236}">
                        <a16:creationId xmlns:a16="http://schemas.microsoft.com/office/drawing/2014/main" id="{AB8CBFAA-EF7D-4C8B-BDA6-3940D4B8F7C5}"/>
                      </a:ext>
                    </a:extLst>
                  </p:cNvPr>
                  <p:cNvSpPr/>
                  <p:nvPr/>
                </p:nvSpPr>
                <p:spPr>
                  <a:xfrm>
                    <a:off x="7910004" y="1802806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27" name="Прямоугольник 26">
                    <a:extLst>
                      <a:ext uri="{FF2B5EF4-FFF2-40B4-BE49-F238E27FC236}">
                        <a16:creationId xmlns:a16="http://schemas.microsoft.com/office/drawing/2014/main" id="{794B04CF-BEB3-44EF-92C2-140C0DA25741}"/>
                      </a:ext>
                    </a:extLst>
                  </p:cNvPr>
                  <p:cNvSpPr/>
                  <p:nvPr/>
                </p:nvSpPr>
                <p:spPr>
                  <a:xfrm>
                    <a:off x="7910004" y="3318970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8" name="Прямоугольник 27">
                    <a:extLst>
                      <a:ext uri="{FF2B5EF4-FFF2-40B4-BE49-F238E27FC236}">
                        <a16:creationId xmlns:a16="http://schemas.microsoft.com/office/drawing/2014/main" id="{68E4C5CB-CB12-46F0-94F5-6F6B5C05164B}"/>
                      </a:ext>
                    </a:extLst>
                  </p:cNvPr>
                  <p:cNvSpPr/>
                  <p:nvPr/>
                </p:nvSpPr>
                <p:spPr>
                  <a:xfrm>
                    <a:off x="7910004" y="2813582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D2E78331-A6F2-4FF5-AC36-4B393083CF69}"/>
                      </a:ext>
                    </a:extLst>
                  </p:cNvPr>
                  <p:cNvSpPr/>
                  <p:nvPr/>
                </p:nvSpPr>
                <p:spPr>
                  <a:xfrm>
                    <a:off x="7910004" y="4327828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0" name="Прямоугольник 29">
                    <a:extLst>
                      <a:ext uri="{FF2B5EF4-FFF2-40B4-BE49-F238E27FC236}">
                        <a16:creationId xmlns:a16="http://schemas.microsoft.com/office/drawing/2014/main" id="{00480683-BBF6-463A-885A-9EE3EEB32E47}"/>
                      </a:ext>
                    </a:extLst>
                  </p:cNvPr>
                  <p:cNvSpPr/>
                  <p:nvPr/>
                </p:nvSpPr>
                <p:spPr>
                  <a:xfrm>
                    <a:off x="7910004" y="3822440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1" name="Прямоугольник 30">
                    <a:extLst>
                      <a:ext uri="{FF2B5EF4-FFF2-40B4-BE49-F238E27FC236}">
                        <a16:creationId xmlns:a16="http://schemas.microsoft.com/office/drawing/2014/main" id="{BE1CFBDB-CA1A-453A-816F-BCFE630406FE}"/>
                      </a:ext>
                    </a:extLst>
                  </p:cNvPr>
                  <p:cNvSpPr/>
                  <p:nvPr/>
                </p:nvSpPr>
                <p:spPr>
                  <a:xfrm>
                    <a:off x="7910004" y="5338604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2" name="Прямоугольник 31">
                    <a:extLst>
                      <a:ext uri="{FF2B5EF4-FFF2-40B4-BE49-F238E27FC236}">
                        <a16:creationId xmlns:a16="http://schemas.microsoft.com/office/drawing/2014/main" id="{90A224DC-E203-47BC-9B9A-20F73E76066E}"/>
                      </a:ext>
                    </a:extLst>
                  </p:cNvPr>
                  <p:cNvSpPr/>
                  <p:nvPr/>
                </p:nvSpPr>
                <p:spPr>
                  <a:xfrm>
                    <a:off x="7910004" y="4833216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7" name="Группа 6">
                  <a:extLst>
                    <a:ext uri="{FF2B5EF4-FFF2-40B4-BE49-F238E27FC236}">
                      <a16:creationId xmlns:a16="http://schemas.microsoft.com/office/drawing/2014/main" id="{67F5ED65-60EF-43DE-AD82-A68367804554}"/>
                    </a:ext>
                  </a:extLst>
                </p:cNvPr>
                <p:cNvGrpSpPr/>
                <p:nvPr/>
              </p:nvGrpSpPr>
              <p:grpSpPr>
                <a:xfrm rot="16200000">
                  <a:off x="6764470" y="3930617"/>
                  <a:ext cx="505388" cy="4041186"/>
                  <a:chOff x="7910004" y="1802806"/>
                  <a:chExt cx="1828800" cy="4041186"/>
                </a:xfrm>
              </p:grpSpPr>
              <p:sp>
                <p:nvSpPr>
                  <p:cNvPr id="17" name="Прямоугольник 16">
                    <a:extLst>
                      <a:ext uri="{FF2B5EF4-FFF2-40B4-BE49-F238E27FC236}">
                        <a16:creationId xmlns:a16="http://schemas.microsoft.com/office/drawing/2014/main" id="{E0AD5D48-EA0A-4A6E-814B-1B1C5A78AA16}"/>
                      </a:ext>
                    </a:extLst>
                  </p:cNvPr>
                  <p:cNvSpPr/>
                  <p:nvPr/>
                </p:nvSpPr>
                <p:spPr>
                  <a:xfrm>
                    <a:off x="7910004" y="2308194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8" name="Прямоугольник 17">
                    <a:extLst>
                      <a:ext uri="{FF2B5EF4-FFF2-40B4-BE49-F238E27FC236}">
                        <a16:creationId xmlns:a16="http://schemas.microsoft.com/office/drawing/2014/main" id="{22414C03-33DF-4043-84F1-0B77DDEA8561}"/>
                      </a:ext>
                    </a:extLst>
                  </p:cNvPr>
                  <p:cNvSpPr/>
                  <p:nvPr/>
                </p:nvSpPr>
                <p:spPr>
                  <a:xfrm>
                    <a:off x="7910004" y="1802806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19" name="Прямоугольник 18">
                    <a:extLst>
                      <a:ext uri="{FF2B5EF4-FFF2-40B4-BE49-F238E27FC236}">
                        <a16:creationId xmlns:a16="http://schemas.microsoft.com/office/drawing/2014/main" id="{966D48AB-41F7-4987-8AA5-80CB1DDD281E}"/>
                      </a:ext>
                    </a:extLst>
                  </p:cNvPr>
                  <p:cNvSpPr/>
                  <p:nvPr/>
                </p:nvSpPr>
                <p:spPr>
                  <a:xfrm>
                    <a:off x="7910004" y="3318970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0" name="Прямоугольник 19">
                    <a:extLst>
                      <a:ext uri="{FF2B5EF4-FFF2-40B4-BE49-F238E27FC236}">
                        <a16:creationId xmlns:a16="http://schemas.microsoft.com/office/drawing/2014/main" id="{9A1FFB3C-72B0-4C94-9BFF-BDE315A13389}"/>
                      </a:ext>
                    </a:extLst>
                  </p:cNvPr>
                  <p:cNvSpPr/>
                  <p:nvPr/>
                </p:nvSpPr>
                <p:spPr>
                  <a:xfrm>
                    <a:off x="7910004" y="2813582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1" name="Прямоугольник 20">
                    <a:extLst>
                      <a:ext uri="{FF2B5EF4-FFF2-40B4-BE49-F238E27FC236}">
                        <a16:creationId xmlns:a16="http://schemas.microsoft.com/office/drawing/2014/main" id="{F67D69F8-58F4-4CAF-90F1-6A5750B246F0}"/>
                      </a:ext>
                    </a:extLst>
                  </p:cNvPr>
                  <p:cNvSpPr/>
                  <p:nvPr/>
                </p:nvSpPr>
                <p:spPr>
                  <a:xfrm>
                    <a:off x="7910004" y="4327828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2" name="Прямоугольник 21">
                    <a:extLst>
                      <a:ext uri="{FF2B5EF4-FFF2-40B4-BE49-F238E27FC236}">
                        <a16:creationId xmlns:a16="http://schemas.microsoft.com/office/drawing/2014/main" id="{B13DB4E0-3C3A-4B27-98B0-80F033D81917}"/>
                      </a:ext>
                    </a:extLst>
                  </p:cNvPr>
                  <p:cNvSpPr/>
                  <p:nvPr/>
                </p:nvSpPr>
                <p:spPr>
                  <a:xfrm>
                    <a:off x="7910004" y="3822440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3" name="Прямоугольник 22">
                    <a:extLst>
                      <a:ext uri="{FF2B5EF4-FFF2-40B4-BE49-F238E27FC236}">
                        <a16:creationId xmlns:a16="http://schemas.microsoft.com/office/drawing/2014/main" id="{C17F5999-D1C6-4DC9-8221-49C1959BA9D7}"/>
                      </a:ext>
                    </a:extLst>
                  </p:cNvPr>
                  <p:cNvSpPr/>
                  <p:nvPr/>
                </p:nvSpPr>
                <p:spPr>
                  <a:xfrm>
                    <a:off x="7910004" y="5338604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4" name="Прямоугольник 23">
                    <a:extLst>
                      <a:ext uri="{FF2B5EF4-FFF2-40B4-BE49-F238E27FC236}">
                        <a16:creationId xmlns:a16="http://schemas.microsoft.com/office/drawing/2014/main" id="{B0CCF970-F3E2-4872-A809-F254429C96A0}"/>
                      </a:ext>
                    </a:extLst>
                  </p:cNvPr>
                  <p:cNvSpPr/>
                  <p:nvPr/>
                </p:nvSpPr>
                <p:spPr>
                  <a:xfrm>
                    <a:off x="7910004" y="4833216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8" name="Группа 7">
                  <a:extLst>
                    <a:ext uri="{FF2B5EF4-FFF2-40B4-BE49-F238E27FC236}">
                      <a16:creationId xmlns:a16="http://schemas.microsoft.com/office/drawing/2014/main" id="{36D66ED3-55E1-4753-8807-D215EF411BE3}"/>
                    </a:ext>
                  </a:extLst>
                </p:cNvPr>
                <p:cNvGrpSpPr/>
                <p:nvPr/>
              </p:nvGrpSpPr>
              <p:grpSpPr>
                <a:xfrm rot="16200000">
                  <a:off x="9276850" y="3930617"/>
                  <a:ext cx="505388" cy="4041186"/>
                  <a:chOff x="7910004" y="1802806"/>
                  <a:chExt cx="1828800" cy="4041186"/>
                </a:xfrm>
              </p:grpSpPr>
              <p:sp>
                <p:nvSpPr>
                  <p:cNvPr id="9" name="Прямоугольник 8">
                    <a:extLst>
                      <a:ext uri="{FF2B5EF4-FFF2-40B4-BE49-F238E27FC236}">
                        <a16:creationId xmlns:a16="http://schemas.microsoft.com/office/drawing/2014/main" id="{0C0B7D03-8358-4060-916D-2F1551BB750F}"/>
                      </a:ext>
                    </a:extLst>
                  </p:cNvPr>
                  <p:cNvSpPr/>
                  <p:nvPr/>
                </p:nvSpPr>
                <p:spPr>
                  <a:xfrm>
                    <a:off x="7910004" y="2308194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" name="Прямоугольник 9">
                    <a:extLst>
                      <a:ext uri="{FF2B5EF4-FFF2-40B4-BE49-F238E27FC236}">
                        <a16:creationId xmlns:a16="http://schemas.microsoft.com/office/drawing/2014/main" id="{03A739A5-1B4B-43D9-A260-FDB49125636D}"/>
                      </a:ext>
                    </a:extLst>
                  </p:cNvPr>
                  <p:cNvSpPr/>
                  <p:nvPr/>
                </p:nvSpPr>
                <p:spPr>
                  <a:xfrm>
                    <a:off x="7910004" y="1802806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11" name="Прямоугольник 10">
                    <a:extLst>
                      <a:ext uri="{FF2B5EF4-FFF2-40B4-BE49-F238E27FC236}">
                        <a16:creationId xmlns:a16="http://schemas.microsoft.com/office/drawing/2014/main" id="{38299832-EF9E-4DF9-AE2B-BDC1537E2061}"/>
                      </a:ext>
                    </a:extLst>
                  </p:cNvPr>
                  <p:cNvSpPr/>
                  <p:nvPr/>
                </p:nvSpPr>
                <p:spPr>
                  <a:xfrm>
                    <a:off x="7910004" y="3318970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2" name="Прямоугольник 11">
                    <a:extLst>
                      <a:ext uri="{FF2B5EF4-FFF2-40B4-BE49-F238E27FC236}">
                        <a16:creationId xmlns:a16="http://schemas.microsoft.com/office/drawing/2014/main" id="{ABA21E6F-787C-4E8A-B744-0B66DFD51B63}"/>
                      </a:ext>
                    </a:extLst>
                  </p:cNvPr>
                  <p:cNvSpPr/>
                  <p:nvPr/>
                </p:nvSpPr>
                <p:spPr>
                  <a:xfrm>
                    <a:off x="7910004" y="2813582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3" name="Прямоугольник 12">
                    <a:extLst>
                      <a:ext uri="{FF2B5EF4-FFF2-40B4-BE49-F238E27FC236}">
                        <a16:creationId xmlns:a16="http://schemas.microsoft.com/office/drawing/2014/main" id="{ECA32363-37FB-4992-8BA6-E44D09CBCD2D}"/>
                      </a:ext>
                    </a:extLst>
                  </p:cNvPr>
                  <p:cNvSpPr/>
                  <p:nvPr/>
                </p:nvSpPr>
                <p:spPr>
                  <a:xfrm>
                    <a:off x="7910004" y="4327828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4" name="Прямоугольник 13">
                    <a:extLst>
                      <a:ext uri="{FF2B5EF4-FFF2-40B4-BE49-F238E27FC236}">
                        <a16:creationId xmlns:a16="http://schemas.microsoft.com/office/drawing/2014/main" id="{BEC701AB-1453-42B9-AA33-627B598A3AE4}"/>
                      </a:ext>
                    </a:extLst>
                  </p:cNvPr>
                  <p:cNvSpPr/>
                  <p:nvPr/>
                </p:nvSpPr>
                <p:spPr>
                  <a:xfrm>
                    <a:off x="7910004" y="3822440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5" name="Прямоугольник 14">
                    <a:extLst>
                      <a:ext uri="{FF2B5EF4-FFF2-40B4-BE49-F238E27FC236}">
                        <a16:creationId xmlns:a16="http://schemas.microsoft.com/office/drawing/2014/main" id="{0FA7918F-1B19-4E6D-A982-D733ECBACB79}"/>
                      </a:ext>
                    </a:extLst>
                  </p:cNvPr>
                  <p:cNvSpPr/>
                  <p:nvPr/>
                </p:nvSpPr>
                <p:spPr>
                  <a:xfrm>
                    <a:off x="7910004" y="5338604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6" name="Прямоугольник 15">
                    <a:extLst>
                      <a:ext uri="{FF2B5EF4-FFF2-40B4-BE49-F238E27FC236}">
                        <a16:creationId xmlns:a16="http://schemas.microsoft.com/office/drawing/2014/main" id="{685CA105-CCC3-4791-9281-27E6FD2E9E24}"/>
                      </a:ext>
                    </a:extLst>
                  </p:cNvPr>
                  <p:cNvSpPr/>
                  <p:nvPr/>
                </p:nvSpPr>
                <p:spPr>
                  <a:xfrm>
                    <a:off x="7910004" y="4833216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sp>
            <p:nvSpPr>
              <p:cNvPr id="33" name="Левая фигурная скобка 32">
                <a:extLst>
                  <a:ext uri="{FF2B5EF4-FFF2-40B4-BE49-F238E27FC236}">
                    <a16:creationId xmlns:a16="http://schemas.microsoft.com/office/drawing/2014/main" id="{8610C38C-1C81-4BF5-87E9-E3E74FC26934}"/>
                  </a:ext>
                </a:extLst>
              </p:cNvPr>
              <p:cNvSpPr/>
              <p:nvPr/>
            </p:nvSpPr>
            <p:spPr>
              <a:xfrm rot="16200000">
                <a:off x="985998" y="4553812"/>
                <a:ext cx="145321" cy="942003"/>
              </a:xfrm>
              <a:prstGeom prst="leftBrace">
                <a:avLst>
                  <a:gd name="adj1" fmla="val 8333"/>
                  <a:gd name="adj2" fmla="val 49171"/>
                </a:avLst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4" name="Левая фигурная скобка 33">
                <a:extLst>
                  <a:ext uri="{FF2B5EF4-FFF2-40B4-BE49-F238E27FC236}">
                    <a16:creationId xmlns:a16="http://schemas.microsoft.com/office/drawing/2014/main" id="{7D5ADBF5-F0FC-4B5F-B09E-E9E15F95260E}"/>
                  </a:ext>
                </a:extLst>
              </p:cNvPr>
              <p:cNvSpPr/>
              <p:nvPr/>
            </p:nvSpPr>
            <p:spPr>
              <a:xfrm rot="16200000">
                <a:off x="1940770" y="4553812"/>
                <a:ext cx="145321" cy="942003"/>
              </a:xfrm>
              <a:prstGeom prst="leftBrac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5" name="Левая фигурная скобка 34">
                <a:extLst>
                  <a:ext uri="{FF2B5EF4-FFF2-40B4-BE49-F238E27FC236}">
                    <a16:creationId xmlns:a16="http://schemas.microsoft.com/office/drawing/2014/main" id="{7D03A5A5-0B83-4247-BDB3-1C63A1A041D6}"/>
                  </a:ext>
                </a:extLst>
              </p:cNvPr>
              <p:cNvSpPr/>
              <p:nvPr/>
            </p:nvSpPr>
            <p:spPr>
              <a:xfrm rot="16200000">
                <a:off x="2881907" y="4553812"/>
                <a:ext cx="145321" cy="942003"/>
              </a:xfrm>
              <a:prstGeom prst="leftBrac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6" name="Левая фигурная скобка 35">
                <a:extLst>
                  <a:ext uri="{FF2B5EF4-FFF2-40B4-BE49-F238E27FC236}">
                    <a16:creationId xmlns:a16="http://schemas.microsoft.com/office/drawing/2014/main" id="{83E92E1D-E582-460A-8C0B-363449D33127}"/>
                  </a:ext>
                </a:extLst>
              </p:cNvPr>
              <p:cNvSpPr/>
              <p:nvPr/>
            </p:nvSpPr>
            <p:spPr>
              <a:xfrm rot="16200000">
                <a:off x="3843803" y="4553813"/>
                <a:ext cx="145321" cy="942003"/>
              </a:xfrm>
              <a:prstGeom prst="leftBrac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7" name="Левая фигурная скобка 36">
                <a:extLst>
                  <a:ext uri="{FF2B5EF4-FFF2-40B4-BE49-F238E27FC236}">
                    <a16:creationId xmlns:a16="http://schemas.microsoft.com/office/drawing/2014/main" id="{AE7D7033-82A3-4C83-916D-37E54930E677}"/>
                  </a:ext>
                </a:extLst>
              </p:cNvPr>
              <p:cNvSpPr/>
              <p:nvPr/>
            </p:nvSpPr>
            <p:spPr>
              <a:xfrm rot="16200000">
                <a:off x="4786299" y="4553810"/>
                <a:ext cx="145321" cy="942003"/>
              </a:xfrm>
              <a:prstGeom prst="leftBrac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ED657C-1B50-458E-959E-BD11E9447F1D}"/>
                </a:ext>
              </a:extLst>
            </p:cNvPr>
            <p:cNvSpPr txBox="1"/>
            <p:nvPr/>
          </p:nvSpPr>
          <p:spPr>
            <a:xfrm>
              <a:off x="1457629" y="4770587"/>
              <a:ext cx="901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x[0]</a:t>
              </a:r>
              <a:endParaRPr lang="ru-RU" sz="3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73A4DB-67AD-43EE-90E1-FBC7D573FD32}"/>
                </a:ext>
              </a:extLst>
            </p:cNvPr>
            <p:cNvSpPr txBox="1"/>
            <p:nvPr/>
          </p:nvSpPr>
          <p:spPr>
            <a:xfrm>
              <a:off x="3621348" y="4770587"/>
              <a:ext cx="901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x[1]</a:t>
              </a:r>
              <a:endParaRPr lang="ru-RU" sz="3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633F780-C909-4F82-9C5B-5B517895997F}"/>
                </a:ext>
              </a:extLst>
            </p:cNvPr>
            <p:cNvSpPr txBox="1"/>
            <p:nvPr/>
          </p:nvSpPr>
          <p:spPr>
            <a:xfrm>
              <a:off x="5858494" y="4770587"/>
              <a:ext cx="901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x[2]</a:t>
              </a:r>
              <a:endParaRPr lang="ru-RU" sz="3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80E246-68A4-4A2A-82B7-E8C7FF9D982D}"/>
                </a:ext>
              </a:extLst>
            </p:cNvPr>
            <p:cNvSpPr txBox="1"/>
            <p:nvPr/>
          </p:nvSpPr>
          <p:spPr>
            <a:xfrm>
              <a:off x="8107704" y="4770587"/>
              <a:ext cx="901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x[3]</a:t>
              </a:r>
              <a:endParaRPr lang="ru-RU" sz="36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BA47568-3788-40BA-B99F-E355990550C2}"/>
                </a:ext>
              </a:extLst>
            </p:cNvPr>
            <p:cNvSpPr txBox="1"/>
            <p:nvPr/>
          </p:nvSpPr>
          <p:spPr>
            <a:xfrm>
              <a:off x="10093099" y="4770587"/>
              <a:ext cx="901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x[4]</a:t>
              </a:r>
              <a:endParaRPr lang="ru-RU" sz="3600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FDCE287-391E-48C3-9EF9-B3A0D4072BD9}"/>
              </a:ext>
            </a:extLst>
          </p:cNvPr>
          <p:cNvSpPr txBox="1"/>
          <p:nvPr/>
        </p:nvSpPr>
        <p:spPr>
          <a:xfrm>
            <a:off x="995112" y="2146499"/>
            <a:ext cx="2144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0x7fffdfbf7f00</a:t>
            </a:r>
            <a:endParaRPr lang="ru-RU" sz="2400" dirty="0"/>
          </a:p>
        </p:txBody>
      </p: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E77B62EF-F5E6-4C9D-9A90-D0217CAE0B26}"/>
              </a:ext>
            </a:extLst>
          </p:cNvPr>
          <p:cNvCxnSpPr>
            <a:stCxn id="46" idx="1"/>
          </p:cNvCxnSpPr>
          <p:nvPr/>
        </p:nvCxnSpPr>
        <p:spPr>
          <a:xfrm>
            <a:off x="995112" y="2377332"/>
            <a:ext cx="6805" cy="130973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CDA27BF-D108-4E52-B1F1-FB6F88B0B51C}"/>
              </a:ext>
            </a:extLst>
          </p:cNvPr>
          <p:cNvSpPr txBox="1"/>
          <p:nvPr/>
        </p:nvSpPr>
        <p:spPr>
          <a:xfrm>
            <a:off x="172451" y="2821551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адрес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AD0FF4-3C82-441A-A41E-0BB2808A6826}"/>
              </a:ext>
            </a:extLst>
          </p:cNvPr>
          <p:cNvSpPr txBox="1"/>
          <p:nvPr/>
        </p:nvSpPr>
        <p:spPr>
          <a:xfrm>
            <a:off x="9284651" y="2297916"/>
            <a:ext cx="2144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0x7fffdfbf7f</a:t>
            </a:r>
            <a:r>
              <a:rPr lang="ru-RU" sz="2400" b="1" dirty="0"/>
              <a:t>14</a:t>
            </a:r>
            <a:endParaRPr lang="ru-RU" sz="2400" dirty="0"/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125B2784-1B85-473F-B7B4-12FF2AA291A9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11429572" y="2528749"/>
            <a:ext cx="0" cy="122960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963DE1F-8B6B-46BD-AB75-A7CB591F4517}"/>
              </a:ext>
            </a:extLst>
          </p:cNvPr>
          <p:cNvSpPr txBox="1"/>
          <p:nvPr/>
        </p:nvSpPr>
        <p:spPr>
          <a:xfrm>
            <a:off x="10590872" y="2897260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адрес</a:t>
            </a:r>
          </a:p>
        </p:txBody>
      </p:sp>
    </p:spTree>
    <p:extLst>
      <p:ext uri="{BB962C8B-B14F-4D97-AF65-F5344CB8AC3E}">
        <p14:creationId xmlns:p14="http://schemas.microsoft.com/office/powerpoint/2010/main" val="365186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B8C0D-A29C-4132-A950-6BC1A5B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Предисловие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F9396C-FD48-4B44-BBE5-CCB2807DDC30}"/>
              </a:ext>
            </a:extLst>
          </p:cNvPr>
          <p:cNvSpPr txBox="1"/>
          <p:nvPr/>
        </p:nvSpPr>
        <p:spPr>
          <a:xfrm>
            <a:off x="845597" y="1398090"/>
            <a:ext cx="60945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swap(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tmp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tmp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a = 10, b = 15;</a:t>
            </a:r>
            <a:endParaRPr lang="ru-RU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pt-BR" dirty="0">
                <a:solidFill>
                  <a:srgbClr val="A31515"/>
                </a:solidFill>
                <a:latin typeface="Cascadia Mono" panose="020B0609020000020004" pitchFamily="49" charset="0"/>
              </a:rPr>
              <a:t>"a = %d, b = %d\n"</a:t>
            </a:r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, a, b);</a:t>
            </a:r>
            <a:endParaRPr lang="ru-RU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swap(a, b);</a:t>
            </a:r>
            <a:endParaRPr lang="ru-RU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pt-BR" dirty="0">
                <a:solidFill>
                  <a:srgbClr val="A31515"/>
                </a:solidFill>
                <a:latin typeface="Cascadia Mono" panose="020B0609020000020004" pitchFamily="49" charset="0"/>
              </a:rPr>
              <a:t>"a = %d, b = %d\n"</a:t>
            </a:r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, a, b);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1832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F80AC-DEDA-4B28-AD6A-E46DACED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Ksplice</a:t>
            </a:r>
            <a:r>
              <a:rPr lang="en-US" b="1" dirty="0"/>
              <a:t> Pointer Challenge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3EF57-ABD1-43F7-AC1C-B57C6D183745}"/>
              </a:ext>
            </a:extLst>
          </p:cNvPr>
          <p:cNvSpPr txBox="1"/>
          <p:nvPr/>
        </p:nvSpPr>
        <p:spPr>
          <a:xfrm>
            <a:off x="534327" y="1803979"/>
            <a:ext cx="633698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x[5];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x);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"x+1=\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x + 1);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"&amp;x=\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&amp;x);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"&amp;x+1\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&amp;x + 1);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870804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F696D-CD66-4E49-B40E-0E22E12E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Ksplice</a:t>
            </a:r>
            <a:r>
              <a:rPr lang="en-US" b="1" dirty="0"/>
              <a:t> Pointer Challenge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255C6-E8BC-4D14-8D9F-C1167B5B2D87}"/>
              </a:ext>
            </a:extLst>
          </p:cNvPr>
          <p:cNvSpPr txBox="1"/>
          <p:nvPr/>
        </p:nvSpPr>
        <p:spPr>
          <a:xfrm>
            <a:off x="534327" y="1803979"/>
            <a:ext cx="633698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x[5];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x);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"x+1=\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x + 1);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"&amp;x=\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&amp;x);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"&amp;x+1\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&amp;x + 1);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C584A-9A0F-4423-878A-DA5C5D5BABCE}"/>
              </a:ext>
            </a:extLst>
          </p:cNvPr>
          <p:cNvSpPr txBox="1"/>
          <p:nvPr/>
        </p:nvSpPr>
        <p:spPr>
          <a:xfrm>
            <a:off x="7370345" y="3942194"/>
            <a:ext cx="2468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x + 1*</a:t>
            </a:r>
            <a:r>
              <a:rPr lang="en-US" sz="2800" i="1" dirty="0" err="1"/>
              <a:t>sizeof</a:t>
            </a:r>
            <a:r>
              <a:rPr lang="en-US" sz="2800" i="1" dirty="0"/>
              <a:t>(int)</a:t>
            </a:r>
            <a:endParaRPr lang="ru-RU" sz="28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D3263-466B-45A5-B27E-E33D43A771F5}"/>
              </a:ext>
            </a:extLst>
          </p:cNvPr>
          <p:cNvSpPr txBox="1"/>
          <p:nvPr/>
        </p:nvSpPr>
        <p:spPr>
          <a:xfrm>
            <a:off x="7346438" y="437402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&amp;x[0]</a:t>
            </a:r>
            <a:endParaRPr lang="ru-RU" sz="28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B261B9-5889-40F7-8836-36882693CBA2}"/>
              </a:ext>
            </a:extLst>
          </p:cNvPr>
          <p:cNvSpPr txBox="1"/>
          <p:nvPr/>
        </p:nvSpPr>
        <p:spPr>
          <a:xfrm>
            <a:off x="7370345" y="3525963"/>
            <a:ext cx="2468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x + 0*</a:t>
            </a:r>
            <a:r>
              <a:rPr lang="en-US" sz="2800" i="1" dirty="0" err="1"/>
              <a:t>sizeof</a:t>
            </a:r>
            <a:r>
              <a:rPr lang="en-US" sz="2800" i="1" dirty="0"/>
              <a:t>(int)</a:t>
            </a:r>
            <a:endParaRPr lang="ru-RU" sz="28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6DBCE6-6C94-4425-BDD2-A8ECFEBC36A2}"/>
              </a:ext>
            </a:extLst>
          </p:cNvPr>
          <p:cNvSpPr txBox="1"/>
          <p:nvPr/>
        </p:nvSpPr>
        <p:spPr>
          <a:xfrm>
            <a:off x="7370345" y="4774656"/>
            <a:ext cx="2483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x + 1*</a:t>
            </a:r>
            <a:r>
              <a:rPr lang="en-US" sz="2800" i="1" dirty="0" err="1"/>
              <a:t>sizeof</a:t>
            </a:r>
            <a:r>
              <a:rPr lang="en-US" sz="2800" i="1" dirty="0"/>
              <a:t>(x)</a:t>
            </a:r>
            <a:endParaRPr lang="ru-RU" sz="2800" i="1" dirty="0"/>
          </a:p>
        </p:txBody>
      </p:sp>
      <p:sp>
        <p:nvSpPr>
          <p:cNvPr id="7" name="Левая фигурная скобка 6">
            <a:extLst>
              <a:ext uri="{FF2B5EF4-FFF2-40B4-BE49-F238E27FC236}">
                <a16:creationId xmlns:a16="http://schemas.microsoft.com/office/drawing/2014/main" id="{7A3D60ED-1DD5-428D-8372-E9287B8DD44B}"/>
              </a:ext>
            </a:extLst>
          </p:cNvPr>
          <p:cNvSpPr/>
          <p:nvPr/>
        </p:nvSpPr>
        <p:spPr>
          <a:xfrm rot="10800000">
            <a:off x="9862620" y="3567857"/>
            <a:ext cx="328473" cy="806166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Левая фигурная скобка 11">
            <a:extLst>
              <a:ext uri="{FF2B5EF4-FFF2-40B4-BE49-F238E27FC236}">
                <a16:creationId xmlns:a16="http://schemas.microsoft.com/office/drawing/2014/main" id="{026015E3-FE23-4702-B79E-AF048442FC85}"/>
              </a:ext>
            </a:extLst>
          </p:cNvPr>
          <p:cNvSpPr/>
          <p:nvPr/>
        </p:nvSpPr>
        <p:spPr>
          <a:xfrm rot="10800000">
            <a:off x="9877432" y="4379709"/>
            <a:ext cx="328473" cy="806166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7069BC-E98C-49CD-8A6C-8BF7D55A4AD2}"/>
              </a:ext>
            </a:extLst>
          </p:cNvPr>
          <p:cNvSpPr txBox="1"/>
          <p:nvPr/>
        </p:nvSpPr>
        <p:spPr>
          <a:xfrm>
            <a:off x="10497272" y="3647773"/>
            <a:ext cx="142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Работает как </a:t>
            </a:r>
            <a:r>
              <a:rPr lang="ru-RU" b="1" dirty="0"/>
              <a:t>указатель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774A6-81D5-4EC9-95FC-E195AE0423EC}"/>
              </a:ext>
            </a:extLst>
          </p:cNvPr>
          <p:cNvSpPr txBox="1"/>
          <p:nvPr/>
        </p:nvSpPr>
        <p:spPr>
          <a:xfrm>
            <a:off x="10497272" y="4465414"/>
            <a:ext cx="142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Работает как </a:t>
            </a:r>
            <a:r>
              <a:rPr lang="ru-RU" b="1" dirty="0"/>
              <a:t>массив</a:t>
            </a:r>
          </a:p>
        </p:txBody>
      </p:sp>
    </p:spTree>
    <p:extLst>
      <p:ext uri="{BB962C8B-B14F-4D97-AF65-F5344CB8AC3E}">
        <p14:creationId xmlns:p14="http://schemas.microsoft.com/office/powerpoint/2010/main" val="2787939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F696D-CD66-4E49-B40E-0E22E12E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Ksplice</a:t>
            </a:r>
            <a:r>
              <a:rPr lang="en-US" b="1" dirty="0"/>
              <a:t> Pointer Challenge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255C6-E8BC-4D14-8D9F-C1167B5B2D87}"/>
              </a:ext>
            </a:extLst>
          </p:cNvPr>
          <p:cNvSpPr txBox="1"/>
          <p:nvPr/>
        </p:nvSpPr>
        <p:spPr>
          <a:xfrm>
            <a:off x="543209" y="1847780"/>
            <a:ext cx="652341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x[5];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x);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"x+1=\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x + 1);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"&amp;x=\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&amp;x);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"&amp;x+1\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&amp;x + 1);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3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3B6072-B8BC-4521-A35C-31CDECAD9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"/>
          <a:stretch/>
        </p:blipFill>
        <p:spPr>
          <a:xfrm>
            <a:off x="6956842" y="3498292"/>
            <a:ext cx="4931646" cy="18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49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E89C85-54ED-49CB-8533-9992B190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 и массивы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9751B-687B-422A-9702-2BD1BFB9BC7D}"/>
              </a:ext>
            </a:extLst>
          </p:cNvPr>
          <p:cNvSpPr txBox="1"/>
          <p:nvPr/>
        </p:nvSpPr>
        <p:spPr>
          <a:xfrm>
            <a:off x="881108" y="1948544"/>
            <a:ext cx="60945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</a:t>
            </a:r>
          </a:p>
          <a:p>
            <a:r>
              <a:rPr lang="ru-RU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ru-RU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x[5] = {1,2,3,4,5};</a:t>
            </a:r>
          </a:p>
          <a:p>
            <a:pPr lvl="1"/>
            <a:r>
              <a:rPr lang="ru-RU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ru-RU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= x;</a:t>
            </a:r>
          </a:p>
          <a:p>
            <a:pPr lvl="1"/>
            <a:r>
              <a:rPr lang="ru-RU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"%p\n"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, x);</a:t>
            </a:r>
          </a:p>
          <a:p>
            <a:pPr lvl="1"/>
            <a:r>
              <a:rPr lang="ru-RU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"%p\n"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&amp;x);</a:t>
            </a:r>
          </a:p>
          <a:p>
            <a:pPr lvl="1"/>
            <a:r>
              <a:rPr lang="ru-RU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"%p\n"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r>
              <a:rPr lang="ru-RU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"%p\n"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EAE7BB-D648-4918-A0BD-FB8C8D13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27" y="3239907"/>
            <a:ext cx="2857748" cy="14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29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4720EF-CB85-4B0E-9B2D-22985EA2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Решение проблемы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0842E4-8958-4E43-A889-3498DB1F6B36}"/>
              </a:ext>
            </a:extLst>
          </p:cNvPr>
          <p:cNvSpPr txBox="1"/>
          <p:nvPr/>
        </p:nvSpPr>
        <p:spPr>
          <a:xfrm>
            <a:off x="1199456" y="1211660"/>
            <a:ext cx="60945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swap(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*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*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tmp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*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*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tmp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a = 10, b = 15;</a:t>
            </a:r>
            <a:endParaRPr lang="ru-RU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pt-BR" dirty="0">
                <a:solidFill>
                  <a:srgbClr val="A31515"/>
                </a:solidFill>
                <a:latin typeface="Cascadia Mono" panose="020B0609020000020004" pitchFamily="49" charset="0"/>
              </a:rPr>
              <a:t>"a = %d, b = %d\n"</a:t>
            </a:r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, a, b);</a:t>
            </a:r>
            <a:endParaRPr lang="ru-RU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swap(&amp;a, &amp;b);</a:t>
            </a:r>
            <a:endParaRPr lang="ru-RU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pt-BR" dirty="0">
                <a:solidFill>
                  <a:srgbClr val="A31515"/>
                </a:solidFill>
                <a:latin typeface="Cascadia Mono" panose="020B0609020000020004" pitchFamily="49" charset="0"/>
              </a:rPr>
              <a:t>"a = %d, b = %d\n"</a:t>
            </a:r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, a, b);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DC9395-6F40-44AE-ACA6-77A163F8E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5" t="8943" b="-1"/>
          <a:stretch/>
        </p:blipFill>
        <p:spPr>
          <a:xfrm>
            <a:off x="7483875" y="3320248"/>
            <a:ext cx="2591038" cy="763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1BCB09-F892-4F9F-8379-0C4BA8C18D1A}"/>
              </a:ext>
            </a:extLst>
          </p:cNvPr>
          <p:cNvSpPr txBox="1"/>
          <p:nvPr/>
        </p:nvSpPr>
        <p:spPr>
          <a:xfrm>
            <a:off x="8067500" y="2716567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499691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7A47DE-9236-4227-A241-80444EED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Задача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E696C-CD91-49D1-A79E-EEA70B4C3770}"/>
              </a:ext>
            </a:extLst>
          </p:cNvPr>
          <p:cNvSpPr txBox="1"/>
          <p:nvPr/>
        </p:nvSpPr>
        <p:spPr>
          <a:xfrm>
            <a:off x="996519" y="1164134"/>
            <a:ext cx="609452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stdlib.h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time.h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N = 5;</a:t>
            </a:r>
          </a:p>
          <a:p>
            <a:endParaRPr lang="ru-RU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input_array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[])</a:t>
            </a:r>
          </a:p>
          <a:p>
            <a:r>
              <a:rPr lang="ru-RU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nn-NO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N; i++)</a:t>
            </a:r>
          </a:p>
          <a:p>
            <a:pPr lvl="1"/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] = rand()%100;</a:t>
            </a:r>
          </a:p>
          <a:p>
            <a:r>
              <a:rPr lang="ru-RU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print_array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*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ru-RU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nn-NO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5; i++)</a:t>
            </a:r>
          </a:p>
          <a:p>
            <a:pPr lvl="1"/>
            <a:r>
              <a:rPr lang="ru-RU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"%d 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</a:p>
          <a:p>
            <a:pPr lvl="1"/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"\n"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srand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(time(</a:t>
            </a:r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x[5];</a:t>
            </a:r>
          </a:p>
          <a:p>
            <a:pPr lvl="1"/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input_array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(x);</a:t>
            </a:r>
          </a:p>
          <a:p>
            <a:pPr lvl="1"/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print_array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(x);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64128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B8C0D-A29C-4132-A950-6BC1A5B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Предисловие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F9396C-FD48-4B44-BBE5-CCB2807DDC30}"/>
              </a:ext>
            </a:extLst>
          </p:cNvPr>
          <p:cNvSpPr txBox="1"/>
          <p:nvPr/>
        </p:nvSpPr>
        <p:spPr>
          <a:xfrm>
            <a:off x="1023151" y="1371457"/>
            <a:ext cx="60945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swap(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tmp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tmp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a = 10, b = 15;</a:t>
            </a:r>
            <a:endParaRPr lang="ru-RU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pt-BR" dirty="0">
                <a:solidFill>
                  <a:srgbClr val="A31515"/>
                </a:solidFill>
                <a:latin typeface="Cascadia Mono" panose="020B0609020000020004" pitchFamily="49" charset="0"/>
              </a:rPr>
              <a:t>"a = %d, b = %d\n"</a:t>
            </a:r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, a, b);</a:t>
            </a:r>
            <a:endParaRPr lang="ru-RU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swap(a, b);</a:t>
            </a:r>
            <a:endParaRPr lang="ru-RU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pt-BR" dirty="0">
                <a:solidFill>
                  <a:srgbClr val="A31515"/>
                </a:solidFill>
                <a:latin typeface="Cascadia Mono" panose="020B0609020000020004" pitchFamily="49" charset="0"/>
              </a:rPr>
              <a:t>"a = %d, b = %d\n"</a:t>
            </a:r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, a, b);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A6421C-4CDE-4588-BAC4-207B5493E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930" y="3429000"/>
            <a:ext cx="2174899" cy="7031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0CAAAC-8AEB-4D23-8F77-29B445933237}"/>
              </a:ext>
            </a:extLst>
          </p:cNvPr>
          <p:cNvSpPr txBox="1"/>
          <p:nvPr/>
        </p:nvSpPr>
        <p:spPr>
          <a:xfrm>
            <a:off x="8308485" y="2867488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1134527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B8C0D-A29C-4132-A950-6BC1A5B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Схема организации ЭВМ</a:t>
            </a:r>
          </a:p>
        </p:txBody>
      </p:sp>
      <p:sp>
        <p:nvSpPr>
          <p:cNvPr id="3" name="Стрелка: влево-вправо 2">
            <a:extLst>
              <a:ext uri="{FF2B5EF4-FFF2-40B4-BE49-F238E27FC236}">
                <a16:creationId xmlns:a16="http://schemas.microsoft.com/office/drawing/2014/main" id="{13F7BB3F-DCF7-4032-ACF3-F12CFACD1BCE}"/>
              </a:ext>
            </a:extLst>
          </p:cNvPr>
          <p:cNvSpPr/>
          <p:nvPr/>
        </p:nvSpPr>
        <p:spPr>
          <a:xfrm>
            <a:off x="1074198" y="3382393"/>
            <a:ext cx="10067278" cy="1003177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Системная шина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0D9C27B-3148-43A5-AAFE-DB879D28FED3}"/>
              </a:ext>
            </a:extLst>
          </p:cNvPr>
          <p:cNvSpPr/>
          <p:nvPr/>
        </p:nvSpPr>
        <p:spPr>
          <a:xfrm>
            <a:off x="2354799" y="2109451"/>
            <a:ext cx="3027286" cy="71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Процессор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69B8BDE-A7E5-41C8-9DC2-8B9E04D04919}"/>
              </a:ext>
            </a:extLst>
          </p:cNvPr>
          <p:cNvSpPr/>
          <p:nvPr/>
        </p:nvSpPr>
        <p:spPr>
          <a:xfrm>
            <a:off x="6809917" y="2121493"/>
            <a:ext cx="3027286" cy="71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Оперативная память</a:t>
            </a:r>
          </a:p>
        </p:txBody>
      </p:sp>
      <p:sp>
        <p:nvSpPr>
          <p:cNvPr id="10" name="Стрелка: влево-вправо 9">
            <a:extLst>
              <a:ext uri="{FF2B5EF4-FFF2-40B4-BE49-F238E27FC236}">
                <a16:creationId xmlns:a16="http://schemas.microsoft.com/office/drawing/2014/main" id="{A744F9E1-D1E0-447C-8224-A3B403D21B90}"/>
              </a:ext>
            </a:extLst>
          </p:cNvPr>
          <p:cNvSpPr/>
          <p:nvPr/>
        </p:nvSpPr>
        <p:spPr>
          <a:xfrm rot="5400000">
            <a:off x="3484482" y="3043880"/>
            <a:ext cx="767920" cy="372863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лево-вправо 10">
            <a:extLst>
              <a:ext uri="{FF2B5EF4-FFF2-40B4-BE49-F238E27FC236}">
                <a16:creationId xmlns:a16="http://schemas.microsoft.com/office/drawing/2014/main" id="{036453BF-ABB0-4727-A52D-0036E9FF126D}"/>
              </a:ext>
            </a:extLst>
          </p:cNvPr>
          <p:cNvSpPr/>
          <p:nvPr/>
        </p:nvSpPr>
        <p:spPr>
          <a:xfrm rot="5400000">
            <a:off x="7908527" y="3060469"/>
            <a:ext cx="767920" cy="372863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AE2943F3-6C3C-4625-B7F1-F6E0F8E397C3}"/>
              </a:ext>
            </a:extLst>
          </p:cNvPr>
          <p:cNvGrpSpPr/>
          <p:nvPr/>
        </p:nvGrpSpPr>
        <p:grpSpPr>
          <a:xfrm>
            <a:off x="2050742" y="4137103"/>
            <a:ext cx="7927759" cy="1503601"/>
            <a:chOff x="2050742" y="4279148"/>
            <a:chExt cx="7927759" cy="1503601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6537CAFA-F941-4E85-909B-DF7356A542CE}"/>
                </a:ext>
              </a:extLst>
            </p:cNvPr>
            <p:cNvSpPr/>
            <p:nvPr/>
          </p:nvSpPr>
          <p:spPr>
            <a:xfrm>
              <a:off x="2050742" y="5063658"/>
              <a:ext cx="7927759" cy="71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Устройство ввода-вывода</a:t>
              </a:r>
            </a:p>
          </p:txBody>
        </p:sp>
        <p:sp>
          <p:nvSpPr>
            <p:cNvPr id="12" name="Стрелка: влево-вправо 11">
              <a:extLst>
                <a:ext uri="{FF2B5EF4-FFF2-40B4-BE49-F238E27FC236}">
                  <a16:creationId xmlns:a16="http://schemas.microsoft.com/office/drawing/2014/main" id="{2DF0CC38-3BB9-432F-96C6-50C590B6762E}"/>
                </a:ext>
              </a:extLst>
            </p:cNvPr>
            <p:cNvSpPr/>
            <p:nvPr/>
          </p:nvSpPr>
          <p:spPr>
            <a:xfrm rot="5400000">
              <a:off x="2612252" y="4476676"/>
              <a:ext cx="767920" cy="372863"/>
            </a:xfrm>
            <a:prstGeom prst="left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Стрелка: влево-вправо 12">
              <a:extLst>
                <a:ext uri="{FF2B5EF4-FFF2-40B4-BE49-F238E27FC236}">
                  <a16:creationId xmlns:a16="http://schemas.microsoft.com/office/drawing/2014/main" id="{F9DF2CD5-5A1A-4272-BB12-B6167BEAE868}"/>
                </a:ext>
              </a:extLst>
            </p:cNvPr>
            <p:cNvSpPr/>
            <p:nvPr/>
          </p:nvSpPr>
          <p:spPr>
            <a:xfrm rot="5400000">
              <a:off x="8649067" y="4476676"/>
              <a:ext cx="767920" cy="372863"/>
            </a:xfrm>
            <a:prstGeom prst="left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Стрелка: влево-вправо 13">
              <a:extLst>
                <a:ext uri="{FF2B5EF4-FFF2-40B4-BE49-F238E27FC236}">
                  <a16:creationId xmlns:a16="http://schemas.microsoft.com/office/drawing/2014/main" id="{56F60E70-4CDD-4225-B4D8-D8442DFE6DC5}"/>
                </a:ext>
              </a:extLst>
            </p:cNvPr>
            <p:cNvSpPr/>
            <p:nvPr/>
          </p:nvSpPr>
          <p:spPr>
            <a:xfrm rot="5400000">
              <a:off x="5630660" y="4476676"/>
              <a:ext cx="767920" cy="372863"/>
            </a:xfrm>
            <a:prstGeom prst="left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95051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B8C0D-A29C-4132-A950-6BC1A5B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Оперативная память</a:t>
            </a:r>
          </a:p>
        </p:txBody>
      </p:sp>
      <p:pic>
        <p:nvPicPr>
          <p:cNvPr id="4" name="Рисунок 3" descr="Изображение выглядит как текст,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241BFF54-7D73-4275-BFDE-90B3A5D06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87" b="99363" l="3299" r="98481">
                        <a14:foregroundMark x1="58073" y1="11748" x2="62326" y2="6944"/>
                        <a14:foregroundMark x1="92318" y1="37442" x2="82682" y2="51273"/>
                        <a14:foregroundMark x1="82682" y1="51273" x2="23351" y2="63484"/>
                        <a14:foregroundMark x1="23351" y1="63484" x2="12804" y2="70949"/>
                        <a14:foregroundMark x1="12804" y1="70949" x2="16927" y2="89699"/>
                        <a14:foregroundMark x1="16927" y1="89699" x2="25521" y2="93056"/>
                        <a14:foregroundMark x1="96354" y1="35706" x2="95313" y2="50289"/>
                        <a14:foregroundMark x1="95920" y1="54572" x2="98481" y2="55440"/>
                        <a14:foregroundMark x1="12891" y1="73669" x2="3299" y2="81944"/>
                        <a14:foregroundMark x1="13976" y1="91956" x2="24262" y2="99363"/>
                        <a14:foregroundMark x1="24262" y1="99363" x2="24262" y2="99363"/>
                        <a14:backgroundMark x1="3516" y1="97917" x2="3516" y2="97917"/>
                        <a14:backgroundMark x1="9505" y1="95081" x2="9505" y2="950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93" y="1329431"/>
            <a:ext cx="4148831" cy="3111623"/>
          </a:xfrm>
          <a:prstGeom prst="rect">
            <a:avLst/>
          </a:prstGeom>
        </p:spPr>
      </p:pic>
      <p:pic>
        <p:nvPicPr>
          <p:cNvPr id="6" name="Рисунок 5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CADF0AAB-6D2E-4C11-AF05-0BBE9C6E7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3" b="95326" l="4800" r="94700">
                        <a14:foregroundMark x1="16600" y1="71285" x2="4800" y2="67446"/>
                        <a14:foregroundMark x1="4800" y1="67446" x2="4900" y2="67613"/>
                        <a14:foregroundMark x1="14100" y1="66444" x2="16100" y2="89649"/>
                        <a14:foregroundMark x1="16100" y1="89649" x2="15100" y2="94658"/>
                        <a14:foregroundMark x1="83400" y1="6344" x2="94700" y2="28214"/>
                        <a14:foregroundMark x1="94700" y1="28214" x2="94400" y2="28214"/>
                        <a14:foregroundMark x1="85600" y1="9516" x2="84600" y2="1503"/>
                        <a14:foregroundMark x1="20500" y1="85309" x2="15300" y2="953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236" y="3795295"/>
            <a:ext cx="4268309" cy="2556716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A33F4CE-ADE4-43DD-9F2F-32A032B66013}"/>
              </a:ext>
            </a:extLst>
          </p:cNvPr>
          <p:cNvGrpSpPr/>
          <p:nvPr/>
        </p:nvGrpSpPr>
        <p:grpSpPr>
          <a:xfrm>
            <a:off x="1199456" y="2139519"/>
            <a:ext cx="5170897" cy="3660728"/>
            <a:chOff x="1199456" y="2139519"/>
            <a:chExt cx="5170897" cy="3660728"/>
          </a:xfrm>
        </p:grpSpPr>
        <p:pic>
          <p:nvPicPr>
            <p:cNvPr id="10" name="Рисунок 9" descr="Изображение выглядит как текст, здание&#10;&#10;Автоматически созданное описание">
              <a:extLst>
                <a:ext uri="{FF2B5EF4-FFF2-40B4-BE49-F238E27FC236}">
                  <a16:creationId xmlns:a16="http://schemas.microsoft.com/office/drawing/2014/main" id="{4E9841A9-A585-4658-A767-65A15747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7" t="4150" r="6742" b="16983"/>
            <a:stretch/>
          </p:blipFill>
          <p:spPr>
            <a:xfrm>
              <a:off x="1199456" y="2139519"/>
              <a:ext cx="5170897" cy="311162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BD35C9-4678-4BBA-9433-5A9B6DA3736D}"/>
                </a:ext>
              </a:extLst>
            </p:cNvPr>
            <p:cNvSpPr txBox="1"/>
            <p:nvPr/>
          </p:nvSpPr>
          <p:spPr>
            <a:xfrm>
              <a:off x="2123982" y="5430915"/>
              <a:ext cx="31671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Чип </a:t>
              </a:r>
              <a:r>
                <a:rPr lang="en-US" dirty="0"/>
                <a:t>DRAM</a:t>
              </a:r>
              <a:r>
                <a:rPr lang="ru-RU" dirty="0"/>
                <a:t> под микроскопом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985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B8C0D-A29C-4132-A950-6BC1A5B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Оперативная память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8ED41E-C375-4692-9DAC-BC2C76F15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642" y="1835661"/>
            <a:ext cx="5934530" cy="3754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5700BB6-940F-4057-8F9A-C0406CDBBB5A}"/>
              </a:ext>
            </a:extLst>
          </p:cNvPr>
          <p:cNvSpPr/>
          <p:nvPr/>
        </p:nvSpPr>
        <p:spPr>
          <a:xfrm>
            <a:off x="3814131" y="3460333"/>
            <a:ext cx="1225118" cy="50538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 descr="Изображение выглядит как текст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4D037D9C-7729-4BFF-A592-B0F6CF81E5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7" t="4150" r="6742" b="16983"/>
          <a:stretch/>
        </p:blipFill>
        <p:spPr>
          <a:xfrm>
            <a:off x="179494" y="2698173"/>
            <a:ext cx="3289898" cy="1979719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2E0A008-8200-49F4-99A2-EE11D0764BA5}"/>
              </a:ext>
            </a:extLst>
          </p:cNvPr>
          <p:cNvCxnSpPr>
            <a:cxnSpLocks/>
          </p:cNvCxnSpPr>
          <p:nvPr/>
        </p:nvCxnSpPr>
        <p:spPr>
          <a:xfrm>
            <a:off x="9596761" y="4438835"/>
            <a:ext cx="798990" cy="158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319FF15-9FFC-4E11-8B23-45364FF20663}"/>
              </a:ext>
            </a:extLst>
          </p:cNvPr>
          <p:cNvSpPr/>
          <p:nvPr/>
        </p:nvSpPr>
        <p:spPr>
          <a:xfrm>
            <a:off x="9934113" y="3965721"/>
            <a:ext cx="1012054" cy="384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99FF85C-C9DD-43BB-B278-64343F248675}"/>
              </a:ext>
            </a:extLst>
          </p:cNvPr>
          <p:cNvSpPr/>
          <p:nvPr/>
        </p:nvSpPr>
        <p:spPr>
          <a:xfrm>
            <a:off x="8227231" y="4844610"/>
            <a:ext cx="1012054" cy="384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F26C3A4-5708-4CD0-8C15-AB323C96B4E5}"/>
              </a:ext>
            </a:extLst>
          </p:cNvPr>
          <p:cNvSpPr/>
          <p:nvPr/>
        </p:nvSpPr>
        <p:spPr>
          <a:xfrm>
            <a:off x="9490229" y="1938018"/>
            <a:ext cx="1242874" cy="384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57895E1-9E3D-42DA-9FFD-2DDC11C1E733}"/>
              </a:ext>
            </a:extLst>
          </p:cNvPr>
          <p:cNvSpPr/>
          <p:nvPr/>
        </p:nvSpPr>
        <p:spPr>
          <a:xfrm rot="5400000">
            <a:off x="5098035" y="4732397"/>
            <a:ext cx="1242874" cy="384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F8C06-CF19-40AE-9088-6F26B17DC6E1}"/>
              </a:ext>
            </a:extLst>
          </p:cNvPr>
          <p:cNvSpPr txBox="1"/>
          <p:nvPr/>
        </p:nvSpPr>
        <p:spPr>
          <a:xfrm>
            <a:off x="9516862" y="3688032"/>
            <a:ext cx="145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Конденсатор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0BB8985-A55C-4BBF-B004-418A8C79DA14}"/>
              </a:ext>
            </a:extLst>
          </p:cNvPr>
          <p:cNvSpPr/>
          <p:nvPr/>
        </p:nvSpPr>
        <p:spPr>
          <a:xfrm>
            <a:off x="8617848" y="2894430"/>
            <a:ext cx="1242874" cy="384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C1FBF9-9091-4976-A528-E6669DF99720}"/>
              </a:ext>
            </a:extLst>
          </p:cNvPr>
          <p:cNvSpPr txBox="1"/>
          <p:nvPr/>
        </p:nvSpPr>
        <p:spPr>
          <a:xfrm>
            <a:off x="8541049" y="2820527"/>
            <a:ext cx="184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МОП-транзистор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6D14F1-ACA0-4DD8-B36F-BB430CFD00B2}"/>
              </a:ext>
            </a:extLst>
          </p:cNvPr>
          <p:cNvSpPr txBox="1"/>
          <p:nvPr/>
        </p:nvSpPr>
        <p:spPr>
          <a:xfrm>
            <a:off x="10395751" y="5802908"/>
            <a:ext cx="156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Держит заряд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7D527E93-2123-4C21-9A6F-7D8118348B26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8378575" y="1319600"/>
            <a:ext cx="1347663" cy="1500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32BE24-2C1B-4030-A529-D9B6D9A340EA}"/>
              </a:ext>
            </a:extLst>
          </p:cNvPr>
          <p:cNvSpPr txBox="1"/>
          <p:nvPr/>
        </p:nvSpPr>
        <p:spPr>
          <a:xfrm>
            <a:off x="9726238" y="1134934"/>
            <a:ext cx="23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Управляемый «Ключ»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1CED30-AADB-433F-92E8-248FE0973FAA}"/>
              </a:ext>
            </a:extLst>
          </p:cNvPr>
          <p:cNvSpPr txBox="1"/>
          <p:nvPr/>
        </p:nvSpPr>
        <p:spPr>
          <a:xfrm>
            <a:off x="149594" y="6019060"/>
            <a:ext cx="609452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Конденсаторы не способны хранить заряд вечно и каждую ячейку памяти нужно обновлять по 15-30 раз в секунду</a:t>
            </a:r>
            <a:r>
              <a:rPr lang="ru-RU" i="1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7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0E706A-DD70-4AFA-ADF5-C4C67E579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Оперативная память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2B566C-02F6-4003-ABAB-C2F4BD9FA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87" y="1316860"/>
            <a:ext cx="7215225" cy="4680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0C371-DAC0-452D-A8A1-2A8446F73B4E}"/>
              </a:ext>
            </a:extLst>
          </p:cNvPr>
          <p:cNvSpPr txBox="1"/>
          <p:nvPr/>
        </p:nvSpPr>
        <p:spPr>
          <a:xfrm>
            <a:off x="2427214" y="1953089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8DB32-2724-4463-B0A4-1245DA1EF9EC}"/>
              </a:ext>
            </a:extLst>
          </p:cNvPr>
          <p:cNvSpPr txBox="1"/>
          <p:nvPr/>
        </p:nvSpPr>
        <p:spPr>
          <a:xfrm>
            <a:off x="6095999" y="192494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71367-DED1-4F2C-A8A5-597325A6F514}"/>
              </a:ext>
            </a:extLst>
          </p:cNvPr>
          <p:cNvSpPr txBox="1"/>
          <p:nvPr/>
        </p:nvSpPr>
        <p:spPr>
          <a:xfrm>
            <a:off x="2427214" y="378188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BDBA5-BAED-4BDC-92C5-4E94EA485E0D}"/>
              </a:ext>
            </a:extLst>
          </p:cNvPr>
          <p:cNvSpPr txBox="1"/>
          <p:nvPr/>
        </p:nvSpPr>
        <p:spPr>
          <a:xfrm>
            <a:off x="6117363" y="372861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86529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4D00A5-9B9C-471E-95CD-6DA9DB2A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Адреса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71A7054-C3AE-4D28-9646-015324973EC1}"/>
              </a:ext>
            </a:extLst>
          </p:cNvPr>
          <p:cNvGrpSpPr/>
          <p:nvPr/>
        </p:nvGrpSpPr>
        <p:grpSpPr>
          <a:xfrm>
            <a:off x="7821228" y="1175831"/>
            <a:ext cx="1828800" cy="5155678"/>
            <a:chOff x="8797771" y="900623"/>
            <a:chExt cx="1828800" cy="5155678"/>
          </a:xfrm>
        </p:grpSpPr>
        <p:sp>
          <p:nvSpPr>
            <p:cNvPr id="14" name="Блок-схема: перфолента 13">
              <a:extLst>
                <a:ext uri="{FF2B5EF4-FFF2-40B4-BE49-F238E27FC236}">
                  <a16:creationId xmlns:a16="http://schemas.microsoft.com/office/drawing/2014/main" id="{42F930C4-E550-48F1-AB15-B57B55E46437}"/>
                </a:ext>
              </a:extLst>
            </p:cNvPr>
            <p:cNvSpPr/>
            <p:nvPr/>
          </p:nvSpPr>
          <p:spPr>
            <a:xfrm>
              <a:off x="8797771" y="900623"/>
              <a:ext cx="1828800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Блок-схема: перфолента 11">
              <a:extLst>
                <a:ext uri="{FF2B5EF4-FFF2-40B4-BE49-F238E27FC236}">
                  <a16:creationId xmlns:a16="http://schemas.microsoft.com/office/drawing/2014/main" id="{F2755FBE-4079-4E27-9A0D-EECC9418C1D5}"/>
                </a:ext>
              </a:extLst>
            </p:cNvPr>
            <p:cNvSpPr/>
            <p:nvPr/>
          </p:nvSpPr>
          <p:spPr>
            <a:xfrm>
              <a:off x="8797771" y="4337496"/>
              <a:ext cx="1828800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28A689A0-94B5-4BC5-B231-3345EEB122F8}"/>
                </a:ext>
              </a:extLst>
            </p:cNvPr>
            <p:cNvGrpSpPr/>
            <p:nvPr/>
          </p:nvGrpSpPr>
          <p:grpSpPr>
            <a:xfrm>
              <a:off x="8797771" y="1408407"/>
              <a:ext cx="1828800" cy="4041186"/>
              <a:chOff x="7910004" y="1802806"/>
              <a:chExt cx="1828800" cy="4041186"/>
            </a:xfrm>
          </p:grpSpPr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D02A152-9D8A-4D4D-ACB7-B0CD31255E70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D0134F2-1C30-402C-813E-5D8158ADFE32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2F7AB0C-372A-4339-9124-5DCE9FB3FBC5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6E5951E7-9ED0-4FDB-B829-3BB7D6A68B6C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DA4B320-6D4D-4F51-B894-F2FE4B9D2363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DE7D2E2-431C-42F3-A8DF-385D98207638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54D8AD3-B8D3-4320-87AD-D6F0D01BBB29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212EA1C-1B72-403A-8D93-50DF44F37C80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D515594-37D0-4A59-B88D-D1E00B845E66}"/>
              </a:ext>
            </a:extLst>
          </p:cNvPr>
          <p:cNvSpPr txBox="1"/>
          <p:nvPr/>
        </p:nvSpPr>
        <p:spPr>
          <a:xfrm>
            <a:off x="9735497" y="1751643"/>
            <a:ext cx="169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0x7ffd5d85241c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5E54C9-5809-4900-84BD-EBD6ABD9F2AB}"/>
              </a:ext>
            </a:extLst>
          </p:cNvPr>
          <p:cNvSpPr txBox="1"/>
          <p:nvPr/>
        </p:nvSpPr>
        <p:spPr>
          <a:xfrm>
            <a:off x="9735497" y="2257031"/>
            <a:ext cx="171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0x7ffd5d85241d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AD5733-9A77-4BFE-80A2-76C1268063B4}"/>
              </a:ext>
            </a:extLst>
          </p:cNvPr>
          <p:cNvSpPr txBox="1"/>
          <p:nvPr/>
        </p:nvSpPr>
        <p:spPr>
          <a:xfrm>
            <a:off x="9735497" y="2762419"/>
            <a:ext cx="1712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0x7ffd5d85241e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BC01C-1A35-4A44-8B86-475976EDAB49}"/>
              </a:ext>
            </a:extLst>
          </p:cNvPr>
          <p:cNvSpPr txBox="1"/>
          <p:nvPr/>
        </p:nvSpPr>
        <p:spPr>
          <a:xfrm>
            <a:off x="9735497" y="3267807"/>
            <a:ext cx="16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0x7ffd5d85241f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2D436-545E-4FD8-B8A3-D950DDAC982D}"/>
              </a:ext>
            </a:extLst>
          </p:cNvPr>
          <p:cNvSpPr txBox="1"/>
          <p:nvPr/>
        </p:nvSpPr>
        <p:spPr>
          <a:xfrm>
            <a:off x="9749122" y="3754144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0x7ffd5d852420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7D5044-DD36-4AA5-9706-AA737A5CB483}"/>
              </a:ext>
            </a:extLst>
          </p:cNvPr>
          <p:cNvSpPr txBox="1"/>
          <p:nvPr/>
        </p:nvSpPr>
        <p:spPr>
          <a:xfrm>
            <a:off x="9749122" y="4243372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0x7ffd5d852421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C7455F-0018-48EE-A17F-C965AD690524}"/>
              </a:ext>
            </a:extLst>
          </p:cNvPr>
          <p:cNvSpPr txBox="1"/>
          <p:nvPr/>
        </p:nvSpPr>
        <p:spPr>
          <a:xfrm>
            <a:off x="9740305" y="4764920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0x7ffd5d852422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246541-D495-4F00-B1B4-3684BE0CAC79}"/>
              </a:ext>
            </a:extLst>
          </p:cNvPr>
          <p:cNvSpPr txBox="1"/>
          <p:nvPr/>
        </p:nvSpPr>
        <p:spPr>
          <a:xfrm>
            <a:off x="9733893" y="5287440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0x7ffd5d852423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396665-0A6E-47CB-95D7-B95699B2705D}"/>
              </a:ext>
            </a:extLst>
          </p:cNvPr>
          <p:cNvSpPr txBox="1"/>
          <p:nvPr/>
        </p:nvSpPr>
        <p:spPr>
          <a:xfrm>
            <a:off x="1571348" y="3199779"/>
            <a:ext cx="1446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char </a:t>
            </a:r>
            <a:r>
              <a:rPr lang="en-US" sz="4000" b="1" dirty="0"/>
              <a:t>x</a:t>
            </a:r>
            <a:endParaRPr lang="ru-RU" sz="4000" b="1" dirty="0"/>
          </a:p>
        </p:txBody>
      </p:sp>
      <p:sp>
        <p:nvSpPr>
          <p:cNvPr id="24" name="Стрелка: вправо 23">
            <a:extLst>
              <a:ext uri="{FF2B5EF4-FFF2-40B4-BE49-F238E27FC236}">
                <a16:creationId xmlns:a16="http://schemas.microsoft.com/office/drawing/2014/main" id="{3337C841-BE26-413B-8088-C616430C6F93}"/>
              </a:ext>
            </a:extLst>
          </p:cNvPr>
          <p:cNvSpPr/>
          <p:nvPr/>
        </p:nvSpPr>
        <p:spPr>
          <a:xfrm>
            <a:off x="4342660" y="3419636"/>
            <a:ext cx="843379" cy="43500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D8DADC-BD2B-4D22-A2AF-651A5AE4D253}"/>
              </a:ext>
            </a:extLst>
          </p:cNvPr>
          <p:cNvSpPr txBox="1"/>
          <p:nvPr/>
        </p:nvSpPr>
        <p:spPr>
          <a:xfrm>
            <a:off x="6943445" y="1543759"/>
            <a:ext cx="388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x</a:t>
            </a:r>
            <a:endParaRPr lang="ru-RU" sz="4000" dirty="0"/>
          </a:p>
        </p:txBody>
      </p:sp>
      <p:sp>
        <p:nvSpPr>
          <p:cNvPr id="27" name="Левая фигурная скобка 26">
            <a:extLst>
              <a:ext uri="{FF2B5EF4-FFF2-40B4-BE49-F238E27FC236}">
                <a16:creationId xmlns:a16="http://schemas.microsoft.com/office/drawing/2014/main" id="{4FF4916A-C235-4354-97CB-FFF6FBA21BF0}"/>
              </a:ext>
            </a:extLst>
          </p:cNvPr>
          <p:cNvSpPr/>
          <p:nvPr/>
        </p:nvSpPr>
        <p:spPr>
          <a:xfrm>
            <a:off x="7403977" y="1704974"/>
            <a:ext cx="417251" cy="459819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07B04EC-971C-4AD5-864B-E198F6A2DFCF}"/>
              </a:ext>
            </a:extLst>
          </p:cNvPr>
          <p:cNvSpPr/>
          <p:nvPr/>
        </p:nvSpPr>
        <p:spPr>
          <a:xfrm>
            <a:off x="7821228" y="1680103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483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6" grpId="0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1871</Words>
  <Application>Microsoft Office PowerPoint</Application>
  <PresentationFormat>Широкоэкранный</PresentationFormat>
  <Paragraphs>420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2" baseType="lpstr">
      <vt:lpstr>Arial</vt:lpstr>
      <vt:lpstr>Arial Unicode MS</vt:lpstr>
      <vt:lpstr>Calibri</vt:lpstr>
      <vt:lpstr>Calibri Light</vt:lpstr>
      <vt:lpstr>Cascadia Mono</vt:lpstr>
      <vt:lpstr>Segoe UI Semibold</vt:lpstr>
      <vt:lpstr>Тема Office</vt:lpstr>
      <vt:lpstr>Основы программирования на C++</vt:lpstr>
      <vt:lpstr>Презентация PowerPoint</vt:lpstr>
      <vt:lpstr>Предисловие</vt:lpstr>
      <vt:lpstr>Предисловие</vt:lpstr>
      <vt:lpstr>Схема организации ЭВМ</vt:lpstr>
      <vt:lpstr>Оперативная память</vt:lpstr>
      <vt:lpstr>Оперативная память</vt:lpstr>
      <vt:lpstr>Оперативная память</vt:lpstr>
      <vt:lpstr>Адреса</vt:lpstr>
      <vt:lpstr>Адреса</vt:lpstr>
      <vt:lpstr>Адреса</vt:lpstr>
      <vt:lpstr>Указатели</vt:lpstr>
      <vt:lpstr>Операции с указателями</vt:lpstr>
      <vt:lpstr>Указатели</vt:lpstr>
      <vt:lpstr>Указатели</vt:lpstr>
      <vt:lpstr>Указатели</vt:lpstr>
      <vt:lpstr>Указатели</vt:lpstr>
      <vt:lpstr>Указатели</vt:lpstr>
      <vt:lpstr>Указатели</vt:lpstr>
      <vt:lpstr>Указатели</vt:lpstr>
      <vt:lpstr>Адресная арифметика</vt:lpstr>
      <vt:lpstr>Адресная арифметика</vt:lpstr>
      <vt:lpstr>Адресная арифметика</vt:lpstr>
      <vt:lpstr>Адресная арифметика</vt:lpstr>
      <vt:lpstr>Указатели и массивы</vt:lpstr>
      <vt:lpstr>Указатели и массивы</vt:lpstr>
      <vt:lpstr>Указатели и массивы</vt:lpstr>
      <vt:lpstr>The Ksplice Pointer Challenge</vt:lpstr>
      <vt:lpstr>The Ksplice Pointer Challenge</vt:lpstr>
      <vt:lpstr>The Ksplice Pointer Challenge</vt:lpstr>
      <vt:lpstr>The Ksplice Pointer Challenge</vt:lpstr>
      <vt:lpstr>The Ksplice Pointer Challenge</vt:lpstr>
      <vt:lpstr>Указатели и массивы</vt:lpstr>
      <vt:lpstr>Решение проблемы</vt:lpstr>
      <vt:lpstr>Задача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программирования на C++</dc:title>
  <dc:creator>Сергей Балабаев</dc:creator>
  <cp:lastModifiedBy>Сергей Балабаев</cp:lastModifiedBy>
  <cp:revision>92</cp:revision>
  <dcterms:created xsi:type="dcterms:W3CDTF">2022-02-27T21:28:02Z</dcterms:created>
  <dcterms:modified xsi:type="dcterms:W3CDTF">2023-03-10T21:30:59Z</dcterms:modified>
</cp:coreProperties>
</file>